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130"/>
  </p:notesMasterIdLst>
  <p:sldIdLst>
    <p:sldId id="413" r:id="rId3"/>
    <p:sldId id="414" r:id="rId4"/>
    <p:sldId id="415" r:id="rId5"/>
    <p:sldId id="416" r:id="rId6"/>
    <p:sldId id="418" r:id="rId7"/>
    <p:sldId id="420" r:id="rId8"/>
    <p:sldId id="419" r:id="rId9"/>
    <p:sldId id="421" r:id="rId10"/>
    <p:sldId id="426" r:id="rId11"/>
    <p:sldId id="425" r:id="rId12"/>
    <p:sldId id="423" r:id="rId13"/>
    <p:sldId id="424" r:id="rId14"/>
    <p:sldId id="422" r:id="rId15"/>
    <p:sldId id="427" r:id="rId16"/>
    <p:sldId id="428" r:id="rId17"/>
    <p:sldId id="430" r:id="rId18"/>
    <p:sldId id="429" r:id="rId19"/>
    <p:sldId id="417" r:id="rId20"/>
    <p:sldId id="432" r:id="rId21"/>
    <p:sldId id="433" r:id="rId22"/>
    <p:sldId id="434" r:id="rId23"/>
    <p:sldId id="435" r:id="rId24"/>
    <p:sldId id="436" r:id="rId25"/>
    <p:sldId id="437" r:id="rId26"/>
    <p:sldId id="438" r:id="rId27"/>
    <p:sldId id="446" r:id="rId28"/>
    <p:sldId id="439" r:id="rId29"/>
    <p:sldId id="447" r:id="rId30"/>
    <p:sldId id="452" r:id="rId31"/>
    <p:sldId id="456" r:id="rId32"/>
    <p:sldId id="453" r:id="rId33"/>
    <p:sldId id="455" r:id="rId34"/>
    <p:sldId id="448" r:id="rId35"/>
    <p:sldId id="449" r:id="rId36"/>
    <p:sldId id="450" r:id="rId37"/>
    <p:sldId id="451" r:id="rId38"/>
    <p:sldId id="459" r:id="rId39"/>
    <p:sldId id="461" r:id="rId40"/>
    <p:sldId id="462" r:id="rId41"/>
    <p:sldId id="458" r:id="rId42"/>
    <p:sldId id="463" r:id="rId43"/>
    <p:sldId id="464" r:id="rId44"/>
    <p:sldId id="467" r:id="rId45"/>
    <p:sldId id="466" r:id="rId46"/>
    <p:sldId id="476" r:id="rId47"/>
    <p:sldId id="468" r:id="rId48"/>
    <p:sldId id="472" r:id="rId49"/>
    <p:sldId id="471" r:id="rId50"/>
    <p:sldId id="470" r:id="rId51"/>
    <p:sldId id="473" r:id="rId52"/>
    <p:sldId id="474" r:id="rId53"/>
    <p:sldId id="477" r:id="rId54"/>
    <p:sldId id="479" r:id="rId55"/>
    <p:sldId id="480" r:id="rId56"/>
    <p:sldId id="483" r:id="rId57"/>
    <p:sldId id="484" r:id="rId58"/>
    <p:sldId id="481" r:id="rId59"/>
    <p:sldId id="478" r:id="rId60"/>
    <p:sldId id="486" r:id="rId61"/>
    <p:sldId id="487" r:id="rId62"/>
    <p:sldId id="488" r:id="rId63"/>
    <p:sldId id="482" r:id="rId64"/>
    <p:sldId id="489" r:id="rId65"/>
    <p:sldId id="490" r:id="rId66"/>
    <p:sldId id="494" r:id="rId67"/>
    <p:sldId id="495" r:id="rId68"/>
    <p:sldId id="496" r:id="rId69"/>
    <p:sldId id="497" r:id="rId70"/>
    <p:sldId id="492" r:id="rId71"/>
    <p:sldId id="498" r:id="rId72"/>
    <p:sldId id="485" r:id="rId73"/>
    <p:sldId id="493" r:id="rId74"/>
    <p:sldId id="501" r:id="rId75"/>
    <p:sldId id="546" r:id="rId76"/>
    <p:sldId id="545" r:id="rId77"/>
    <p:sldId id="547" r:id="rId78"/>
    <p:sldId id="548" r:id="rId79"/>
    <p:sldId id="554" r:id="rId80"/>
    <p:sldId id="556" r:id="rId81"/>
    <p:sldId id="557" r:id="rId82"/>
    <p:sldId id="558" r:id="rId83"/>
    <p:sldId id="561" r:id="rId84"/>
    <p:sldId id="559" r:id="rId85"/>
    <p:sldId id="560" r:id="rId86"/>
    <p:sldId id="562" r:id="rId87"/>
    <p:sldId id="500" r:id="rId88"/>
    <p:sldId id="503" r:id="rId89"/>
    <p:sldId id="504" r:id="rId90"/>
    <p:sldId id="505" r:id="rId91"/>
    <p:sldId id="506" r:id="rId92"/>
    <p:sldId id="507" r:id="rId93"/>
    <p:sldId id="512" r:id="rId94"/>
    <p:sldId id="514" r:id="rId95"/>
    <p:sldId id="513" r:id="rId96"/>
    <p:sldId id="511" r:id="rId97"/>
    <p:sldId id="509" r:id="rId98"/>
    <p:sldId id="508" r:id="rId99"/>
    <p:sldId id="510" r:id="rId100"/>
    <p:sldId id="515" r:id="rId101"/>
    <p:sldId id="502" r:id="rId102"/>
    <p:sldId id="518" r:id="rId103"/>
    <p:sldId id="517" r:id="rId104"/>
    <p:sldId id="519" r:id="rId105"/>
    <p:sldId id="520" r:id="rId106"/>
    <p:sldId id="521" r:id="rId107"/>
    <p:sldId id="523" r:id="rId108"/>
    <p:sldId id="524" r:id="rId109"/>
    <p:sldId id="516" r:id="rId110"/>
    <p:sldId id="532" r:id="rId111"/>
    <p:sldId id="527" r:id="rId112"/>
    <p:sldId id="528" r:id="rId113"/>
    <p:sldId id="529" r:id="rId114"/>
    <p:sldId id="526" r:id="rId115"/>
    <p:sldId id="530" r:id="rId116"/>
    <p:sldId id="531" r:id="rId117"/>
    <p:sldId id="533" r:id="rId118"/>
    <p:sldId id="534" r:id="rId119"/>
    <p:sldId id="537" r:id="rId120"/>
    <p:sldId id="535" r:id="rId121"/>
    <p:sldId id="538" r:id="rId122"/>
    <p:sldId id="536" r:id="rId123"/>
    <p:sldId id="539" r:id="rId124"/>
    <p:sldId id="540" r:id="rId125"/>
    <p:sldId id="544" r:id="rId126"/>
    <p:sldId id="542" r:id="rId127"/>
    <p:sldId id="543" r:id="rId128"/>
    <p:sldId id="525" r:id="rId129"/>
    <p:sldId id="564" r:id="rId131"/>
    <p:sldId id="570" r:id="rId132"/>
    <p:sldId id="571" r:id="rId133"/>
    <p:sldId id="572" r:id="rId134"/>
    <p:sldId id="573" r:id="rId135"/>
    <p:sldId id="566" r:id="rId136"/>
    <p:sldId id="567" r:id="rId137"/>
    <p:sldId id="568" r:id="rId138"/>
    <p:sldId id="569" r:id="rId139"/>
    <p:sldId id="576" r:id="rId140"/>
    <p:sldId id="574" r:id="rId141"/>
    <p:sldId id="575" r:id="rId142"/>
    <p:sldId id="577" r:id="rId143"/>
    <p:sldId id="578" r:id="rId144"/>
    <p:sldId id="584" r:id="rId145"/>
    <p:sldId id="581" r:id="rId146"/>
    <p:sldId id="582" r:id="rId147"/>
    <p:sldId id="580" r:id="rId148"/>
    <p:sldId id="563" r:id="rId149"/>
    <p:sldId id="587" r:id="rId150"/>
    <p:sldId id="603" r:id="rId151"/>
    <p:sldId id="588" r:id="rId152"/>
    <p:sldId id="589" r:id="rId153"/>
    <p:sldId id="597" r:id="rId154"/>
    <p:sldId id="601" r:id="rId155"/>
    <p:sldId id="602" r:id="rId156"/>
    <p:sldId id="595" r:id="rId157"/>
    <p:sldId id="596" r:id="rId158"/>
    <p:sldId id="600" r:id="rId159"/>
    <p:sldId id="604" r:id="rId160"/>
    <p:sldId id="605" r:id="rId161"/>
    <p:sldId id="606" r:id="rId162"/>
    <p:sldId id="607" r:id="rId163"/>
    <p:sldId id="612" r:id="rId164"/>
    <p:sldId id="613" r:id="rId165"/>
    <p:sldId id="614" r:id="rId166"/>
    <p:sldId id="618" r:id="rId167"/>
    <p:sldId id="619" r:id="rId168"/>
    <p:sldId id="617" r:id="rId169"/>
    <p:sldId id="585" r:id="rId170"/>
    <p:sldId id="621" r:id="rId171"/>
    <p:sldId id="622" r:id="rId172"/>
    <p:sldId id="623" r:id="rId173"/>
    <p:sldId id="624" r:id="rId174"/>
    <p:sldId id="631" r:id="rId175"/>
    <p:sldId id="625" r:id="rId176"/>
    <p:sldId id="626" r:id="rId177"/>
    <p:sldId id="632" r:id="rId178"/>
    <p:sldId id="628" r:id="rId179"/>
    <p:sldId id="629" r:id="rId180"/>
    <p:sldId id="620" r:id="rId181"/>
    <p:sldId id="636" r:id="rId182"/>
    <p:sldId id="634" r:id="rId183"/>
    <p:sldId id="635" r:id="rId184"/>
    <p:sldId id="637" r:id="rId185"/>
    <p:sldId id="638" r:id="rId186"/>
    <p:sldId id="639" r:id="rId187"/>
    <p:sldId id="640" r:id="rId188"/>
    <p:sldId id="641" r:id="rId189"/>
    <p:sldId id="633" r:id="rId190"/>
    <p:sldId id="643" r:id="rId191"/>
    <p:sldId id="644" r:id="rId192"/>
    <p:sldId id="645" r:id="rId193"/>
    <p:sldId id="646" r:id="rId194"/>
    <p:sldId id="648" r:id="rId195"/>
    <p:sldId id="647" r:id="rId196"/>
    <p:sldId id="649" r:id="rId197"/>
    <p:sldId id="642" r:id="rId198"/>
    <p:sldId id="651" r:id="rId199"/>
    <p:sldId id="659" r:id="rId200"/>
    <p:sldId id="652" r:id="rId201"/>
    <p:sldId id="661" r:id="rId202"/>
    <p:sldId id="653" r:id="rId203"/>
    <p:sldId id="654" r:id="rId204"/>
    <p:sldId id="655" r:id="rId205"/>
    <p:sldId id="657" r:id="rId206"/>
    <p:sldId id="660" r:id="rId207"/>
    <p:sldId id="656" r:id="rId208"/>
    <p:sldId id="662" r:id="rId209"/>
    <p:sldId id="650" r:id="rId2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综述" id="{96041354-8723-440A-BB76-CBD4A8E69047}">
          <p14:sldIdLst>
            <p14:sldId id="413"/>
            <p14:sldId id="414"/>
            <p14:sldId id="415"/>
            <p14:sldId id="416"/>
            <p14:sldId id="418"/>
            <p14:sldId id="420"/>
            <p14:sldId id="419"/>
            <p14:sldId id="421"/>
            <p14:sldId id="426"/>
            <p14:sldId id="425"/>
            <p14:sldId id="423"/>
            <p14:sldId id="424"/>
            <p14:sldId id="422"/>
          </p14:sldIdLst>
        </p14:section>
        <p14:section name="02-软件安装及新建工程" id="{99D28224-C868-42B6-BDDF-27340D96FD87}">
          <p14:sldIdLst>
            <p14:sldId id="427"/>
            <p14:sldId id="428"/>
            <p14:sldId id="430"/>
            <p14:sldId id="429"/>
          </p14:sldIdLst>
        </p14:section>
        <p14:section name="03-GPIO通用输入输出口" id="{17DAA53C-53D5-44FD-9D3D-7BCA1950DE51}">
          <p14:sldIdLst>
            <p14:sldId id="417"/>
            <p14:sldId id="432"/>
            <p14:sldId id="433"/>
            <p14:sldId id="434"/>
            <p14:sldId id="435"/>
            <p14:sldId id="436"/>
            <p14:sldId id="437"/>
            <p14:sldId id="438"/>
            <p14:sldId id="446"/>
            <p14:sldId id="439"/>
            <p14:sldId id="447"/>
            <p14:sldId id="452"/>
            <p14:sldId id="456"/>
            <p14:sldId id="453"/>
            <p14:sldId id="455"/>
            <p14:sldId id="448"/>
            <p14:sldId id="449"/>
            <p14:sldId id="450"/>
            <p14:sldId id="451"/>
          </p14:sldIdLst>
        </p14:section>
        <p14:section name="04-OLED调试工具" id="{9315E32E-264A-4C73-B024-91BC2E4F3010}">
          <p14:sldIdLst>
            <p14:sldId id="459"/>
            <p14:sldId id="461"/>
            <p14:sldId id="462"/>
            <p14:sldId id="458"/>
          </p14:sldIdLst>
        </p14:section>
        <p14:section name="05-EXTI外部中断" id="{ADAA459B-90EE-4B8D-B32F-613381648906}">
          <p14:sldIdLst>
            <p14:sldId id="463"/>
            <p14:sldId id="464"/>
            <p14:sldId id="467"/>
            <p14:sldId id="466"/>
            <p14:sldId id="476"/>
            <p14:sldId id="468"/>
            <p14:sldId id="472"/>
            <p14:sldId id="471"/>
            <p14:sldId id="470"/>
            <p14:sldId id="473"/>
            <p14:sldId id="474"/>
          </p14:sldIdLst>
        </p14:section>
        <p14:section name="06-TIM定时器" id="{31E2C9C2-35EB-48AC-BCCB-48FB8508D366}">
          <p14:sldIdLst>
            <p14:sldId id="477"/>
            <p14:sldId id="479"/>
            <p14:sldId id="480"/>
            <p14:sldId id="483"/>
            <p14:sldId id="484"/>
            <p14:sldId id="481"/>
            <p14:sldId id="478"/>
            <p14:sldId id="486"/>
            <p14:sldId id="487"/>
            <p14:sldId id="488"/>
            <p14:sldId id="482"/>
            <p14:sldId id="489"/>
            <p14:sldId id="490"/>
            <p14:sldId id="494"/>
            <p14:sldId id="495"/>
            <p14:sldId id="496"/>
            <p14:sldId id="497"/>
            <p14:sldId id="492"/>
            <p14:sldId id="498"/>
            <p14:sldId id="485"/>
            <p14:sldId id="493"/>
            <p14:sldId id="501"/>
            <p14:sldId id="546"/>
            <p14:sldId id="545"/>
            <p14:sldId id="547"/>
            <p14:sldId id="548"/>
            <p14:sldId id="554"/>
            <p14:sldId id="556"/>
            <p14:sldId id="557"/>
            <p14:sldId id="558"/>
            <p14:sldId id="561"/>
            <p14:sldId id="559"/>
            <p14:sldId id="560"/>
            <p14:sldId id="562"/>
          </p14:sldIdLst>
        </p14:section>
        <p14:section name="07-ADC模数转换器" id="{7109D3F1-3B78-44D6-A5B7-56864820C244}">
          <p14:sldIdLst>
            <p14:sldId id="500"/>
            <p14:sldId id="503"/>
            <p14:sldId id="504"/>
            <p14:sldId id="505"/>
            <p14:sldId id="506"/>
            <p14:sldId id="507"/>
            <p14:sldId id="512"/>
            <p14:sldId id="514"/>
            <p14:sldId id="513"/>
            <p14:sldId id="511"/>
            <p14:sldId id="509"/>
            <p14:sldId id="508"/>
            <p14:sldId id="510"/>
            <p14:sldId id="515"/>
          </p14:sldIdLst>
        </p14:section>
        <p14:section name="08-DMA直接存储器存取" id="{7B140C22-04F6-4CB3-ACB1-CD5A5632A9CF}">
          <p14:sldIdLst>
            <p14:sldId id="502"/>
            <p14:sldId id="518"/>
            <p14:sldId id="517"/>
            <p14:sldId id="519"/>
            <p14:sldId id="520"/>
            <p14:sldId id="521"/>
            <p14:sldId id="523"/>
            <p14:sldId id="524"/>
          </p14:sldIdLst>
        </p14:section>
        <p14:section name="09-USART串口" id="{9B7CE57A-8222-4A2E-991B-9C231297CF1E}">
          <p14:sldIdLst>
            <p14:sldId id="516"/>
            <p14:sldId id="532"/>
            <p14:sldId id="527"/>
            <p14:sldId id="528"/>
            <p14:sldId id="529"/>
            <p14:sldId id="526"/>
            <p14:sldId id="530"/>
            <p14:sldId id="531"/>
            <p14:sldId id="533"/>
            <p14:sldId id="534"/>
            <p14:sldId id="537"/>
            <p14:sldId id="535"/>
            <p14:sldId id="538"/>
            <p14:sldId id="536"/>
            <p14:sldId id="539"/>
            <p14:sldId id="540"/>
            <p14:sldId id="544"/>
            <p14:sldId id="542"/>
            <p14:sldId id="543"/>
          </p14:sldIdLst>
        </p14:section>
        <p14:section name="10-I2C通信" id="{E8212939-BE29-403C-9B3E-EF7308E9139D}">
          <p14:sldIdLst>
            <p14:sldId id="525"/>
            <p14:sldId id="564"/>
            <p14:sldId id="570"/>
            <p14:sldId id="571"/>
            <p14:sldId id="572"/>
            <p14:sldId id="573"/>
            <p14:sldId id="566"/>
            <p14:sldId id="567"/>
            <p14:sldId id="568"/>
            <p14:sldId id="569"/>
            <p14:sldId id="576"/>
            <p14:sldId id="574"/>
            <p14:sldId id="575"/>
            <p14:sldId id="577"/>
            <p14:sldId id="578"/>
            <p14:sldId id="584"/>
            <p14:sldId id="581"/>
            <p14:sldId id="582"/>
            <p14:sldId id="580"/>
          </p14:sldIdLst>
        </p14:section>
        <p14:section name="11-SPI通信" id="{02A4216D-66AA-42C0-AF89-593D669636BB}">
          <p14:sldIdLst>
            <p14:sldId id="563"/>
            <p14:sldId id="587"/>
            <p14:sldId id="603"/>
            <p14:sldId id="588"/>
            <p14:sldId id="589"/>
            <p14:sldId id="597"/>
            <p14:sldId id="601"/>
            <p14:sldId id="602"/>
            <p14:sldId id="595"/>
            <p14:sldId id="596"/>
            <p14:sldId id="600"/>
            <p14:sldId id="604"/>
            <p14:sldId id="605"/>
            <p14:sldId id="606"/>
            <p14:sldId id="607"/>
            <p14:sldId id="612"/>
            <p14:sldId id="613"/>
            <p14:sldId id="614"/>
            <p14:sldId id="618"/>
            <p14:sldId id="619"/>
            <p14:sldId id="617"/>
          </p14:sldIdLst>
        </p14:section>
        <p14:section name="12-RTC实时时钟" id="{CE200609-9BC4-4B31-BEF8-8A5E02A53105}">
          <p14:sldIdLst>
            <p14:sldId id="585"/>
            <p14:sldId id="621"/>
            <p14:sldId id="622"/>
            <p14:sldId id="623"/>
            <p14:sldId id="624"/>
            <p14:sldId id="631"/>
            <p14:sldId id="625"/>
            <p14:sldId id="626"/>
            <p14:sldId id="632"/>
            <p14:sldId id="628"/>
            <p14:sldId id="629"/>
          </p14:sldIdLst>
        </p14:section>
        <p14:section name="13-PWR电源控制" id="{C4E861BE-D65D-4A19-8A1A-8F5649DF8376}">
          <p14:sldIdLst>
            <p14:sldId id="620"/>
            <p14:sldId id="636"/>
            <p14:sldId id="634"/>
            <p14:sldId id="635"/>
            <p14:sldId id="637"/>
            <p14:sldId id="638"/>
            <p14:sldId id="639"/>
            <p14:sldId id="640"/>
            <p14:sldId id="641"/>
          </p14:sldIdLst>
        </p14:section>
        <p14:section name="14-WDG看门狗" id="{5B10D1E3-B8B2-41B2-A53E-158790ED7B6E}">
          <p14:sldIdLst>
            <p14:sldId id="633"/>
            <p14:sldId id="643"/>
            <p14:sldId id="644"/>
            <p14:sldId id="645"/>
            <p14:sldId id="646"/>
            <p14:sldId id="648"/>
            <p14:sldId id="647"/>
            <p14:sldId id="649"/>
          </p14:sldIdLst>
        </p14:section>
        <p14:section name="15-FLASH闪存" id="{6E5E6BED-AF46-408B-A0F0-05E6F56CCA98}">
          <p14:sldIdLst>
            <p14:sldId id="642"/>
            <p14:sldId id="651"/>
            <p14:sldId id="659"/>
            <p14:sldId id="652"/>
            <p14:sldId id="661"/>
            <p14:sldId id="653"/>
            <p14:sldId id="654"/>
            <p14:sldId id="655"/>
            <p14:sldId id="657"/>
            <p14:sldId id="660"/>
            <p14:sldId id="656"/>
            <p14:sldId id="662"/>
          </p14:sldIdLst>
        </p14:section>
        <p14:section name="END" id="{8A0611F6-6CEC-4082-9FC9-5823AD7EBFE6}">
          <p14:sldIdLst>
            <p14:sldId id="65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rld !"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6909"/>
    <a:srgbClr val="BF9000"/>
    <a:srgbClr val="7F6000"/>
    <a:srgbClr val="C1AD35"/>
    <a:srgbClr val="D37726"/>
    <a:srgbClr val="93670F"/>
    <a:srgbClr val="A9584C"/>
    <a:srgbClr val="0F78C3"/>
    <a:srgbClr val="FFC000"/>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201" autoAdjust="0"/>
  </p:normalViewPr>
  <p:slideViewPr>
    <p:cSldViewPr snapToGrid="0">
      <p:cViewPr varScale="1">
        <p:scale>
          <a:sx n="96" d="100"/>
          <a:sy n="96" d="100"/>
        </p:scale>
        <p:origin x="101" y="62"/>
      </p:cViewPr>
      <p:guideLst/>
    </p:cSldViewPr>
  </p:slideViewPr>
  <p:outlineViewPr>
    <p:cViewPr>
      <p:scale>
        <a:sx n="33" d="100"/>
        <a:sy n="33" d="100"/>
      </p:scale>
      <p:origin x="0" y="-23946"/>
    </p:cViewPr>
  </p:outlineViewPr>
  <p:notesTextViewPr>
    <p:cViewPr>
      <p:scale>
        <a:sx n="1" d="1"/>
        <a:sy n="1" d="1"/>
      </p:scale>
      <p:origin x="0" y="0"/>
    </p:cViewPr>
  </p:notesTextViewPr>
  <p:sorterViewPr>
    <p:cViewPr>
      <p:scale>
        <a:sx n="100" d="100"/>
        <a:sy n="100" d="100"/>
      </p:scale>
      <p:origin x="0" y="-65130"/>
    </p:cViewPr>
  </p:sorterViewPr>
  <p:notesViewPr>
    <p:cSldViewPr snapToGrid="0">
      <p:cViewPr varScale="1">
        <p:scale>
          <a:sx n="66" d="100"/>
          <a:sy n="66"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4" Type="http://schemas.openxmlformats.org/officeDocument/2006/relationships/commentAuthors" Target="commentAuthors.xml"/><Relationship Id="rId213" Type="http://schemas.openxmlformats.org/officeDocument/2006/relationships/tableStyles" Target="tableStyles.xml"/><Relationship Id="rId212" Type="http://schemas.openxmlformats.org/officeDocument/2006/relationships/viewProps" Target="viewProps.xml"/><Relationship Id="rId211" Type="http://schemas.openxmlformats.org/officeDocument/2006/relationships/presProps" Target="presProps.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notesMaster" Target="notesMasters/notesMaster1.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B298-4202-4CC8-9A55-E4F3A856E2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53755-F96D-4BCD-839A-0F5B5CE827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53755-F96D-4BCD-839A-0F5B5CE827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D9B9E-4049-46EC-BA45-61482909A26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E7C6A-F501-4051-B8BE-F21EB9C8591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101.emf"/><Relationship Id="rId3" Type="http://schemas.openxmlformats.org/officeDocument/2006/relationships/oleObject" Target="../embeddings/oleObject2.bin"/><Relationship Id="rId2" Type="http://schemas.openxmlformats.org/officeDocument/2006/relationships/image" Target="../media/image100.emf"/><Relationship Id="rId1" Type="http://schemas.openxmlformats.org/officeDocument/2006/relationships/oleObject" Target="../embeddings/oleObject1.bin"/></Relationships>
</file>

<file path=ppt/slides/_rels/slide1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9.jpeg"/><Relationship Id="rId7" Type="http://schemas.openxmlformats.org/officeDocument/2006/relationships/image" Target="../media/image108.jpeg"/><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image" Target="../media/image102.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0.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1.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5.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6.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119.png"/><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image" Target="../media/image40.jpe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1.jpeg"/><Relationship Id="rId1" Type="http://schemas.openxmlformats.org/officeDocument/2006/relationships/image" Target="../media/image1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2.jpe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3.jpe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4.jpe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12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8.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1.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2.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3.jpeg"/><Relationship Id="rId1" Type="http://schemas.openxmlformats.org/officeDocument/2006/relationships/image" Target="../media/image124.jpeg"/></Relationships>
</file>

<file path=ppt/slides/_rels/slide1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1.jpeg"/><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image" Target="../media/image134.jpe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7.jpeg"/></Relationships>
</file>

<file path=ppt/slides/_rels/slide14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3.jpe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4.jpe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5.jpe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4.jpe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7.png"/><Relationship Id="rId1" Type="http://schemas.openxmlformats.org/officeDocument/2006/relationships/image" Target="../media/image146.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0.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1.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2.jpeg"/><Relationship Id="rId1" Type="http://schemas.openxmlformats.org/officeDocument/2006/relationships/image" Target="../media/image145.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8.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9.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2.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3.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4.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6.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7.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8.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9.jpeg"/><Relationship Id="rId1" Type="http://schemas.openxmlformats.org/officeDocument/2006/relationships/image" Target="../media/image68.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75.jpe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3.png"/><Relationship Id="rId1" Type="http://schemas.openxmlformats.org/officeDocument/2006/relationships/image" Target="../media/image82.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5.png"/><Relationship Id="rId1"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7.png"/><Relationship Id="rId1"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8.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2.png"/><Relationship Id="rId1"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课程简介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程序纯手打，手把手教学</a:t>
            </a:r>
            <a:endParaRPr lang="en-US" altLang="zh-CN" sz="2800"/>
          </a:p>
          <a:p>
            <a:pPr marL="457200" indent="-457200">
              <a:buFont typeface="Arial" panose="02080604020202020204" pitchFamily="34" charset="0"/>
              <a:buChar char="•"/>
            </a:pPr>
            <a:r>
              <a:rPr lang="en-US" altLang="zh-CN" sz="2800"/>
              <a:t>STM32</a:t>
            </a:r>
            <a:r>
              <a:rPr lang="zh-CN" altLang="en-US" sz="2800"/>
              <a:t>最小系统板</a:t>
            </a:r>
            <a:r>
              <a:rPr lang="en-US" altLang="zh-CN" sz="2800"/>
              <a:t>+</a:t>
            </a:r>
            <a:r>
              <a:rPr lang="zh-CN" altLang="en-US" sz="2800"/>
              <a:t>面包板硬件平台</a:t>
            </a:r>
            <a:endParaRPr lang="en-US" altLang="zh-CN" sz="28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40180" y="2430542"/>
            <a:ext cx="5511640" cy="41337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系统结构</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392178" y="1016887"/>
            <a:ext cx="7407643" cy="567004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DMA</a:t>
            </a:r>
            <a:r>
              <a:rPr lang="zh-CN" altLang="en-US" sz="2800"/>
              <a:t>（</a:t>
            </a:r>
            <a:r>
              <a:rPr lang="en-US" altLang="zh-CN" sz="2800"/>
              <a:t>Direct Memory Access</a:t>
            </a:r>
            <a:r>
              <a:rPr lang="zh-CN" altLang="en-US" sz="2800"/>
              <a:t>）直接存储器存取</a:t>
            </a:r>
            <a:endParaRPr lang="en-US" altLang="zh-CN" sz="2800"/>
          </a:p>
          <a:p>
            <a:pPr marL="457200" indent="-457200">
              <a:buFont typeface="Arial" panose="02080604020202020204" pitchFamily="34" charset="0"/>
              <a:buChar char="•"/>
            </a:pPr>
            <a:r>
              <a:rPr lang="en-US" altLang="zh-CN" sz="2800"/>
              <a:t>DMA</a:t>
            </a:r>
            <a:r>
              <a:rPr lang="zh-CN" altLang="en-US" sz="2800"/>
              <a:t>可以提供外设和存储器或者存储器和存储器之间的高速数据传输，无须</a:t>
            </a:r>
            <a:r>
              <a:rPr lang="en-US" altLang="zh-CN" sz="2800"/>
              <a:t>CPU</a:t>
            </a:r>
            <a:r>
              <a:rPr lang="zh-CN" altLang="en-US" sz="2800"/>
              <a:t>干预，节省了</a:t>
            </a:r>
            <a:r>
              <a:rPr lang="en-US" altLang="zh-CN" sz="2800"/>
              <a:t>CPU</a:t>
            </a:r>
            <a:r>
              <a:rPr lang="zh-CN" altLang="en-US" sz="2800"/>
              <a:t>的资源</a:t>
            </a:r>
            <a:endParaRPr lang="en-US" altLang="zh-CN" sz="2800"/>
          </a:p>
          <a:p>
            <a:pPr marL="457200" indent="-457200">
              <a:buFont typeface="Arial" panose="02080604020202020204" pitchFamily="34" charset="0"/>
              <a:buChar char="•"/>
            </a:pPr>
            <a:r>
              <a:rPr lang="en-US" altLang="zh-CN" sz="2800"/>
              <a:t>12</a:t>
            </a:r>
            <a:r>
              <a:rPr lang="zh-CN" altLang="en-US" sz="2800"/>
              <a:t>个独立可配置的通道： </a:t>
            </a:r>
            <a:r>
              <a:rPr lang="en-US" altLang="zh-CN" sz="2800"/>
              <a:t>DMA1</a:t>
            </a:r>
            <a:r>
              <a:rPr lang="zh-CN" altLang="en-US" sz="2800"/>
              <a:t>（</a:t>
            </a:r>
            <a:r>
              <a:rPr lang="en-US" altLang="zh-CN" sz="2800"/>
              <a:t>7</a:t>
            </a:r>
            <a:r>
              <a:rPr lang="zh-CN" altLang="en-US" sz="2800"/>
              <a:t>个通道）， </a:t>
            </a:r>
            <a:r>
              <a:rPr lang="en-US" altLang="zh-CN" sz="2800"/>
              <a:t>DMA2</a:t>
            </a:r>
            <a:r>
              <a:rPr lang="zh-CN" altLang="en-US" sz="2800"/>
              <a:t>（</a:t>
            </a:r>
            <a:r>
              <a:rPr lang="en-US" altLang="zh-CN" sz="2800"/>
              <a:t>5</a:t>
            </a:r>
            <a:r>
              <a:rPr lang="zh-CN" altLang="en-US" sz="2800"/>
              <a:t>个通道）</a:t>
            </a:r>
            <a:endParaRPr lang="en-US" altLang="zh-CN" sz="2800"/>
          </a:p>
          <a:p>
            <a:pPr marL="457200" indent="-457200">
              <a:buFont typeface="Arial" panose="02080604020202020204" pitchFamily="34" charset="0"/>
              <a:buChar char="•"/>
            </a:pPr>
            <a:r>
              <a:rPr lang="zh-CN" altLang="en-US" sz="2800"/>
              <a:t>每个通道都支持软件触发和特定的硬件触发</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en-US" altLang="zh-CN" sz="2800"/>
              <a:t>STM32F103C8T6</a:t>
            </a:r>
            <a:r>
              <a:rPr lang="zh-CN" altLang="en-US" sz="2800"/>
              <a:t> </a:t>
            </a:r>
            <a:r>
              <a:rPr lang="en-US" altLang="zh-CN" sz="2800"/>
              <a:t>DMA</a:t>
            </a:r>
            <a:r>
              <a:rPr lang="zh-CN" altLang="en-US" sz="2800"/>
              <a:t>资源：</a:t>
            </a:r>
            <a:r>
              <a:rPr lang="en-US" altLang="zh-CN" sz="2800"/>
              <a:t>DMA1</a:t>
            </a:r>
            <a:r>
              <a:rPr lang="zh-CN" altLang="en-US" sz="2800"/>
              <a:t>（</a:t>
            </a:r>
            <a:r>
              <a:rPr lang="en-US" altLang="zh-CN" sz="2800"/>
              <a:t>7</a:t>
            </a:r>
            <a:r>
              <a:rPr lang="zh-CN" altLang="en-US" sz="2800"/>
              <a:t>个通道）</a:t>
            </a:r>
            <a:endParaRPr lang="en-US" altLang="zh-CN" sz="2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存储器映像</a:t>
            </a:r>
            <a:endParaRPr lang="zh-CN" altLang="en-US" sz="3200">
              <a:latin typeface="等线" panose="02010600030101010101" pitchFamily="2" charset="-122"/>
              <a:ea typeface="等线" panose="02010600030101010101" pitchFamily="2" charset="-122"/>
            </a:endParaRPr>
          </a:p>
        </p:txBody>
      </p:sp>
      <p:graphicFrame>
        <p:nvGraphicFramePr>
          <p:cNvPr id="2" name="表格 2"/>
          <p:cNvGraphicFramePr>
            <a:graphicFrameLocks noGrp="1"/>
          </p:cNvGraphicFramePr>
          <p:nvPr/>
        </p:nvGraphicFramePr>
        <p:xfrm>
          <a:off x="733857" y="2295048"/>
          <a:ext cx="10724286" cy="2773680"/>
        </p:xfrm>
        <a:graphic>
          <a:graphicData uri="http://schemas.openxmlformats.org/drawingml/2006/table">
            <a:tbl>
              <a:tblPr firstRow="1" bandRow="1">
                <a:tableStyleId>{93296810-A885-4BE3-A3E7-6D5BEEA58F35}</a:tableStyleId>
              </a:tblPr>
              <a:tblGrid>
                <a:gridCol w="1171789"/>
                <a:gridCol w="2163428"/>
                <a:gridCol w="2523637"/>
                <a:gridCol w="4865432"/>
              </a:tblGrid>
              <a:tr h="370840">
                <a:tc>
                  <a:txBody>
                    <a:bodyPr/>
                    <a:lstStyle/>
                    <a:p>
                      <a:pPr algn="ctr"/>
                      <a:r>
                        <a:rPr lang="zh-CN" altLang="en-US" sz="2000"/>
                        <a:t>类型</a:t>
                      </a:r>
                      <a:endParaRPr lang="zh-CN" altLang="en-US" sz="2000"/>
                    </a:p>
                  </a:txBody>
                  <a:tcPr anchor="ctr"/>
                </a:tc>
                <a:tc>
                  <a:txBody>
                    <a:bodyPr/>
                    <a:lstStyle/>
                    <a:p>
                      <a:pPr algn="ctr"/>
                      <a:r>
                        <a:rPr lang="zh-CN" altLang="en-US" sz="2000"/>
                        <a:t>起始地址</a:t>
                      </a:r>
                      <a:endParaRPr lang="zh-CN" altLang="en-US" sz="2000"/>
                    </a:p>
                  </a:txBody>
                  <a:tcPr anchor="ctr"/>
                </a:tc>
                <a:tc>
                  <a:txBody>
                    <a:bodyPr/>
                    <a:lstStyle/>
                    <a:p>
                      <a:pPr algn="ctr"/>
                      <a:r>
                        <a:rPr lang="zh-CN" altLang="en-US" sz="2000"/>
                        <a:t>存储器</a:t>
                      </a:r>
                      <a:endParaRPr lang="zh-CN" altLang="en-US" sz="2000"/>
                    </a:p>
                  </a:txBody>
                  <a:tcPr anchor="ctr"/>
                </a:tc>
                <a:tc>
                  <a:txBody>
                    <a:bodyPr/>
                    <a:lstStyle/>
                    <a:p>
                      <a:pPr algn="ctr"/>
                      <a:r>
                        <a:rPr lang="zh-CN" altLang="en-US" sz="2000"/>
                        <a:t>用途</a:t>
                      </a:r>
                      <a:endParaRPr lang="zh-CN" altLang="en-US" sz="2000"/>
                    </a:p>
                  </a:txBody>
                  <a:tcPr anchor="ctr"/>
                </a:tc>
              </a:tr>
              <a:tr h="370840">
                <a:tc rowSpan="3">
                  <a:txBody>
                    <a:bodyPr/>
                    <a:lstStyle/>
                    <a:p>
                      <a:pPr algn="ctr"/>
                      <a:r>
                        <a:rPr lang="en-US" altLang="zh-CN" sz="2000"/>
                        <a:t>ROM</a:t>
                      </a:r>
                      <a:endParaRPr lang="zh-CN" altLang="en-US" sz="2000"/>
                    </a:p>
                  </a:txBody>
                  <a:tcPr anchor="ctr"/>
                </a:tc>
                <a:tc>
                  <a:txBody>
                    <a:bodyPr/>
                    <a:lstStyle/>
                    <a:p>
                      <a:pPr algn="ctr"/>
                      <a:r>
                        <a:rPr lang="en-US" altLang="zh-CN" sz="2000"/>
                        <a:t>0x0800 0000</a:t>
                      </a:r>
                      <a:endParaRPr lang="zh-CN" altLang="en-US" sz="2000"/>
                    </a:p>
                  </a:txBody>
                  <a:tcPr anchor="ctr"/>
                </a:tc>
                <a:tc>
                  <a:txBody>
                    <a:bodyPr/>
                    <a:lstStyle/>
                    <a:p>
                      <a:pPr algn="ctr"/>
                      <a:r>
                        <a:rPr lang="zh-CN" altLang="en-US" sz="2000"/>
                        <a:t>程序存储器</a:t>
                      </a:r>
                      <a:r>
                        <a:rPr lang="en-US" altLang="zh-CN" sz="2000"/>
                        <a:t>Flash</a:t>
                      </a:r>
                      <a:endParaRPr lang="zh-CN" altLang="en-US" sz="2000"/>
                    </a:p>
                  </a:txBody>
                  <a:tcPr anchor="ctr"/>
                </a:tc>
                <a:tc>
                  <a:txBody>
                    <a:bodyPr/>
                    <a:lstStyle/>
                    <a:p>
                      <a:pPr algn="ctr"/>
                      <a:r>
                        <a:rPr lang="zh-CN" altLang="en-US" sz="2000"/>
                        <a:t>存储</a:t>
                      </a:r>
                      <a:r>
                        <a:rPr lang="en-US" altLang="zh-CN" sz="2000"/>
                        <a:t>C</a:t>
                      </a:r>
                      <a:r>
                        <a:rPr lang="zh-CN" altLang="en-US" sz="2000"/>
                        <a:t>语言编译后的程序代码</a:t>
                      </a:r>
                      <a:endParaRPr lang="zh-CN" altLang="en-US" sz="2000"/>
                    </a:p>
                  </a:txBody>
                  <a:tcPr anchor="ctr"/>
                </a:tc>
              </a:tr>
              <a:tr h="370840">
                <a:tc vMerge="1">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0x1FFF F000</a:t>
                      </a:r>
                      <a:endParaRPr lang="zh-CN" altLang="en-US" sz="2000"/>
                    </a:p>
                  </a:txBody>
                  <a:tcPr anchor="ctr"/>
                </a:tc>
                <a:tc>
                  <a:txBody>
                    <a:bodyPr/>
                    <a:lstStyle/>
                    <a:p>
                      <a:pPr algn="ctr"/>
                      <a:r>
                        <a:rPr lang="zh-CN" altLang="en-US" sz="2000"/>
                        <a:t>系统存储器</a:t>
                      </a:r>
                      <a:endParaRPr lang="zh-CN" altLang="en-US" sz="2000"/>
                    </a:p>
                  </a:txBody>
                  <a:tcPr anchor="ctr"/>
                </a:tc>
                <a:tc>
                  <a:txBody>
                    <a:bodyPr/>
                    <a:lstStyle/>
                    <a:p>
                      <a:pPr algn="ctr"/>
                      <a:r>
                        <a:rPr lang="zh-CN" altLang="en-US" sz="2000"/>
                        <a:t>存储</a:t>
                      </a:r>
                      <a:r>
                        <a:rPr lang="en-US" altLang="zh-CN" sz="2000"/>
                        <a:t>BootLoader</a:t>
                      </a:r>
                      <a:r>
                        <a:rPr lang="zh-CN" altLang="en-US" sz="2000"/>
                        <a:t>，用于串口下载</a:t>
                      </a:r>
                      <a:endParaRPr lang="zh-CN" altLang="en-US" sz="2000"/>
                    </a:p>
                  </a:txBody>
                  <a:tcPr anchor="ctr"/>
                </a:tc>
              </a:tr>
              <a:tr h="370840">
                <a:tc vMerge="1">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0x1FFF F800</a:t>
                      </a:r>
                      <a:endParaRPr lang="zh-CN" altLang="en-US" sz="2000"/>
                    </a:p>
                  </a:txBody>
                  <a:tcPr anchor="ctr"/>
                </a:tc>
                <a:tc>
                  <a:txBody>
                    <a:bodyPr/>
                    <a:lstStyle/>
                    <a:p>
                      <a:pPr algn="ctr"/>
                      <a:r>
                        <a:rPr lang="zh-CN" altLang="en-US" sz="2000"/>
                        <a:t>选项字节</a:t>
                      </a:r>
                      <a:endParaRPr lang="zh-CN" altLang="en-US" sz="2000"/>
                    </a:p>
                  </a:txBody>
                  <a:tcPr anchor="ctr"/>
                </a:tc>
                <a:tc>
                  <a:txBody>
                    <a:bodyPr/>
                    <a:lstStyle/>
                    <a:p>
                      <a:pPr algn="ctr"/>
                      <a:r>
                        <a:rPr lang="zh-CN" altLang="en-US" sz="2000"/>
                        <a:t>存储一些独立于程序代码的配置参数</a:t>
                      </a:r>
                      <a:endParaRPr lang="zh-CN" altLang="en-US" sz="2000"/>
                    </a:p>
                  </a:txBody>
                  <a:tcPr anchor="ctr"/>
                </a:tc>
              </a:tr>
              <a:tr h="370840">
                <a:tc rowSpan="3">
                  <a:txBody>
                    <a:bodyPr/>
                    <a:lstStyle/>
                    <a:p>
                      <a:pPr algn="ctr"/>
                      <a:r>
                        <a:rPr lang="en-US" altLang="zh-CN" sz="2000"/>
                        <a:t>RAM</a:t>
                      </a:r>
                      <a:endParaRPr lang="zh-CN" altLang="en-US" sz="2000"/>
                    </a:p>
                  </a:txBody>
                  <a:tcPr anchor="ctr"/>
                </a:tc>
                <a:tc>
                  <a:txBody>
                    <a:bodyPr/>
                    <a:lstStyle/>
                    <a:p>
                      <a:pPr algn="ctr"/>
                      <a:r>
                        <a:rPr lang="en-US" altLang="zh-CN" sz="2000"/>
                        <a:t>0x2000 0000</a:t>
                      </a:r>
                      <a:endParaRPr lang="zh-CN" altLang="en-US" sz="2000"/>
                    </a:p>
                  </a:txBody>
                  <a:tcPr anchor="ctr"/>
                </a:tc>
                <a:tc>
                  <a:txBody>
                    <a:bodyPr/>
                    <a:lstStyle/>
                    <a:p>
                      <a:pPr algn="ctr"/>
                      <a:r>
                        <a:rPr lang="zh-CN" altLang="en-US" sz="2000"/>
                        <a:t>运行内存</a:t>
                      </a:r>
                      <a:r>
                        <a:rPr lang="en-US" altLang="zh-CN" sz="2000"/>
                        <a:t>SRAM</a:t>
                      </a:r>
                      <a:endParaRPr lang="zh-CN" altLang="en-US" sz="2000"/>
                    </a:p>
                  </a:txBody>
                  <a:tcPr anchor="ctr"/>
                </a:tc>
                <a:tc>
                  <a:txBody>
                    <a:bodyPr/>
                    <a:lstStyle/>
                    <a:p>
                      <a:pPr algn="ctr"/>
                      <a:r>
                        <a:rPr lang="zh-CN" altLang="en-US" sz="2000"/>
                        <a:t>存储运行过程中的临时变量</a:t>
                      </a:r>
                      <a:endParaRPr lang="zh-CN" altLang="en-US" sz="2000"/>
                    </a:p>
                  </a:txBody>
                  <a:tcPr anchor="ctr"/>
                </a:tc>
              </a:tr>
              <a:tr h="370840">
                <a:tc vMerge="1">
                  <a:tcPr anchor="ctr"/>
                </a:tc>
                <a:tc>
                  <a:txBody>
                    <a:bodyPr/>
                    <a:lstStyle/>
                    <a:p>
                      <a:pPr algn="ctr"/>
                      <a:r>
                        <a:rPr lang="en-US" altLang="zh-CN" sz="2000"/>
                        <a:t>0x4000 0000</a:t>
                      </a:r>
                      <a:endParaRPr lang="zh-CN" altLang="en-US" sz="2000"/>
                    </a:p>
                  </a:txBody>
                  <a:tcPr anchor="ctr"/>
                </a:tc>
                <a:tc>
                  <a:txBody>
                    <a:bodyPr/>
                    <a:lstStyle/>
                    <a:p>
                      <a:pPr algn="ctr"/>
                      <a:r>
                        <a:rPr lang="zh-CN" altLang="en-US" sz="2000"/>
                        <a:t>外设寄存器</a:t>
                      </a:r>
                      <a:endParaRPr lang="zh-CN" altLang="en-US" sz="2000"/>
                    </a:p>
                  </a:txBody>
                  <a:tcPr anchor="ctr"/>
                </a:tc>
                <a:tc>
                  <a:txBody>
                    <a:bodyPr/>
                    <a:lstStyle/>
                    <a:p>
                      <a:pPr algn="ctr"/>
                      <a:r>
                        <a:rPr lang="zh-CN" altLang="en-US" sz="2000"/>
                        <a:t>存储各个外设的配置参数</a:t>
                      </a:r>
                      <a:endParaRPr lang="zh-CN" altLang="en-US" sz="2000"/>
                    </a:p>
                  </a:txBody>
                  <a:tcPr anchor="ctr"/>
                </a:tc>
              </a:tr>
              <a:tr h="370840">
                <a:tc vMerge="1">
                  <a:tcPr anchor="ctr"/>
                </a:tc>
                <a:tc>
                  <a:txBody>
                    <a:bodyPr/>
                    <a:lstStyle/>
                    <a:p>
                      <a:pPr algn="ctr"/>
                      <a:r>
                        <a:rPr lang="en-US" altLang="zh-CN" sz="2000"/>
                        <a:t>0xE000 0000</a:t>
                      </a:r>
                      <a:endParaRPr lang="zh-CN" altLang="en-US" sz="2000"/>
                    </a:p>
                  </a:txBody>
                  <a:tcPr anchor="ctr"/>
                </a:tc>
                <a:tc>
                  <a:txBody>
                    <a:bodyPr/>
                    <a:lstStyle/>
                    <a:p>
                      <a:pPr algn="ctr"/>
                      <a:r>
                        <a:rPr lang="zh-CN" altLang="en-US" sz="2000"/>
                        <a:t>内核外设寄存器</a:t>
                      </a:r>
                      <a:endParaRPr lang="zh-CN" altLang="en-US" sz="2000"/>
                    </a:p>
                  </a:txBody>
                  <a:tcPr anchor="ctr"/>
                </a:tc>
                <a:tc>
                  <a:txBody>
                    <a:bodyPr/>
                    <a:lstStyle/>
                    <a:p>
                      <a:pPr algn="ctr"/>
                      <a:r>
                        <a:rPr lang="zh-CN" altLang="en-US" sz="2000"/>
                        <a:t>存储内核各个外设的配置参数</a:t>
                      </a:r>
                      <a:endParaRPr lang="zh-CN" altLang="en-US" sz="2000"/>
                    </a:p>
                  </a:txBody>
                  <a:tcPr anchor="ct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168609" y="1117293"/>
            <a:ext cx="5854782" cy="5193884"/>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89081" y="2144246"/>
            <a:ext cx="1685533" cy="110544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外设寄存器</a:t>
            </a:r>
            <a:endParaRPr lang="en-US" altLang="zh-CN"/>
          </a:p>
        </p:txBody>
      </p:sp>
      <p:sp>
        <p:nvSpPr>
          <p:cNvPr id="20" name="矩形 19"/>
          <p:cNvSpPr/>
          <p:nvPr/>
        </p:nvSpPr>
        <p:spPr>
          <a:xfrm>
            <a:off x="6640390" y="2141052"/>
            <a:ext cx="1685538" cy="110863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52" name="矩形 51"/>
          <p:cNvSpPr/>
          <p:nvPr/>
        </p:nvSpPr>
        <p:spPr>
          <a:xfrm>
            <a:off x="6854227" y="274412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SRAM</a:t>
            </a:r>
            <a:endParaRPr lang="en-US" altLang="zh-CN"/>
          </a:p>
        </p:txBody>
      </p:sp>
      <p:sp>
        <p:nvSpPr>
          <p:cNvPr id="53" name="矩形 52"/>
          <p:cNvSpPr/>
          <p:nvPr/>
        </p:nvSpPr>
        <p:spPr>
          <a:xfrm>
            <a:off x="6854228" y="2253511"/>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Flash</a:t>
            </a:r>
            <a:endParaRPr lang="en-US" altLang="zh-CN"/>
          </a:p>
        </p:txBody>
      </p:sp>
      <p:sp>
        <p:nvSpPr>
          <p:cNvPr id="3" name="箭头: 右 2"/>
          <p:cNvSpPr/>
          <p:nvPr/>
        </p:nvSpPr>
        <p:spPr>
          <a:xfrm>
            <a:off x="5274619" y="2405827"/>
            <a:ext cx="1365765"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p:cNvSpPr/>
          <p:nvPr/>
        </p:nvSpPr>
        <p:spPr>
          <a:xfrm rot="10800000">
            <a:off x="5274613" y="2652747"/>
            <a:ext cx="1365776"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上弧形 55"/>
          <p:cNvSpPr/>
          <p:nvPr/>
        </p:nvSpPr>
        <p:spPr>
          <a:xfrm rot="5400000">
            <a:off x="8335604" y="2437344"/>
            <a:ext cx="492232" cy="469804"/>
          </a:xfrm>
          <a:prstGeom prst="curvedDown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2" name="表格 5"/>
          <p:cNvGraphicFramePr>
            <a:graphicFrameLocks noGrp="1"/>
          </p:cNvGraphicFramePr>
          <p:nvPr/>
        </p:nvGraphicFramePr>
        <p:xfrm>
          <a:off x="1449380" y="1953691"/>
          <a:ext cx="1749077" cy="1483360"/>
        </p:xfrm>
        <a:graphic>
          <a:graphicData uri="http://schemas.openxmlformats.org/drawingml/2006/table">
            <a:tbl>
              <a:tblPr firstRow="1" bandRow="1">
                <a:tableStyleId>{93296810-A885-4BE3-A3E7-6D5BEEA58F35}</a:tableStyleId>
              </a:tblPr>
              <a:tblGrid>
                <a:gridCol w="1749077"/>
              </a:tblGrid>
              <a:tr h="370840">
                <a:tc>
                  <a:txBody>
                    <a:bodyPr/>
                    <a:lstStyle/>
                    <a:p>
                      <a:pPr algn="ctr"/>
                      <a:r>
                        <a:rPr lang="zh-CN" altLang="en-US"/>
                        <a:t>外设</a:t>
                      </a:r>
                      <a:endParaRPr lang="zh-CN" altLang="en-US"/>
                    </a:p>
                  </a:txBody>
                  <a:tcPr/>
                </a:tc>
              </a:tr>
              <a:tr h="370840">
                <a:tc>
                  <a:txBody>
                    <a:bodyPr/>
                    <a:lstStyle/>
                    <a:p>
                      <a:pPr algn="ctr"/>
                      <a:r>
                        <a:rPr lang="zh-CN" altLang="en-US"/>
                        <a:t>起始地址</a:t>
                      </a:r>
                      <a:endParaRPr lang="zh-CN" altLang="en-US"/>
                    </a:p>
                  </a:txBody>
                  <a:tcPr/>
                </a:tc>
              </a:tr>
              <a:tr h="370840">
                <a:tc>
                  <a:txBody>
                    <a:bodyPr/>
                    <a:lstStyle/>
                    <a:p>
                      <a:pPr algn="ctr"/>
                      <a:r>
                        <a:rPr lang="zh-CN" altLang="en-US"/>
                        <a:t>数据宽度</a:t>
                      </a:r>
                      <a:endParaRPr lang="zh-CN" altLang="en-US"/>
                    </a:p>
                  </a:txBody>
                  <a:tcPr/>
                </a:tc>
              </a:tr>
              <a:tr h="370840">
                <a:tc>
                  <a:txBody>
                    <a:bodyPr/>
                    <a:lstStyle/>
                    <a:p>
                      <a:pPr algn="ctr"/>
                      <a:r>
                        <a:rPr lang="zh-CN" altLang="en-US"/>
                        <a:t>地址是否自增</a:t>
                      </a:r>
                      <a:endParaRPr lang="zh-CN" altLang="en-US"/>
                    </a:p>
                  </a:txBody>
                  <a:tcPr/>
                </a:tc>
              </a:tr>
            </a:tbl>
          </a:graphicData>
        </a:graphic>
      </p:graphicFrame>
      <p:graphicFrame>
        <p:nvGraphicFramePr>
          <p:cNvPr id="13" name="表格 5"/>
          <p:cNvGraphicFramePr>
            <a:graphicFrameLocks noGrp="1"/>
          </p:cNvGraphicFramePr>
          <p:nvPr/>
        </p:nvGraphicFramePr>
        <p:xfrm>
          <a:off x="9088838" y="1953691"/>
          <a:ext cx="1749076" cy="1483360"/>
        </p:xfrm>
        <a:graphic>
          <a:graphicData uri="http://schemas.openxmlformats.org/drawingml/2006/table">
            <a:tbl>
              <a:tblPr firstRow="1" bandRow="1">
                <a:tableStyleId>{93296810-A885-4BE3-A3E7-6D5BEEA58F35}</a:tableStyleId>
              </a:tblPr>
              <a:tblGrid>
                <a:gridCol w="1749076"/>
              </a:tblGrid>
              <a:tr h="370840">
                <a:tc>
                  <a:txBody>
                    <a:bodyPr/>
                    <a:lstStyle/>
                    <a:p>
                      <a:pPr algn="ctr"/>
                      <a:r>
                        <a:rPr lang="zh-CN" altLang="en-US"/>
                        <a:t>存储器</a:t>
                      </a:r>
                      <a:endParaRPr lang="zh-CN" altLang="en-US"/>
                    </a:p>
                  </a:txBody>
                  <a:tcPr/>
                </a:tc>
              </a:tr>
              <a:tr h="370840">
                <a:tc>
                  <a:txBody>
                    <a:bodyPr/>
                    <a:lstStyle/>
                    <a:p>
                      <a:pPr algn="ctr"/>
                      <a:r>
                        <a:rPr lang="zh-CN" altLang="en-US"/>
                        <a:t>起始地址</a:t>
                      </a:r>
                      <a:endParaRPr lang="zh-CN" altLang="en-US"/>
                    </a:p>
                  </a:txBody>
                  <a:tcPr/>
                </a:tc>
              </a:tr>
              <a:tr h="370840">
                <a:tc>
                  <a:txBody>
                    <a:bodyPr/>
                    <a:lstStyle/>
                    <a:p>
                      <a:pPr algn="ctr"/>
                      <a:r>
                        <a:rPr lang="zh-CN" altLang="en-US"/>
                        <a:t>数据宽度</a:t>
                      </a:r>
                      <a:endParaRPr lang="zh-CN" altLang="en-US"/>
                    </a:p>
                  </a:txBody>
                  <a:tcPr/>
                </a:tc>
              </a:tr>
              <a:tr h="370840">
                <a:tc>
                  <a:txBody>
                    <a:bodyPr/>
                    <a:lstStyle/>
                    <a:p>
                      <a:pPr algn="ctr"/>
                      <a:r>
                        <a:rPr lang="zh-CN" altLang="en-US"/>
                        <a:t>地址是否自增</a:t>
                      </a:r>
                      <a:endParaRPr lang="zh-CN" altLang="en-US"/>
                    </a:p>
                  </a:txBody>
                  <a:tcPr/>
                </a:tc>
              </a:tr>
            </a:tbl>
          </a:graphicData>
        </a:graphic>
      </p:graphicFrame>
      <p:graphicFrame>
        <p:nvGraphicFramePr>
          <p:cNvPr id="14" name="表格 5"/>
          <p:cNvGraphicFramePr>
            <a:graphicFrameLocks noGrp="1"/>
          </p:cNvGraphicFramePr>
          <p:nvPr/>
        </p:nvGraphicFramePr>
        <p:xfrm>
          <a:off x="5455255" y="1708848"/>
          <a:ext cx="1004493" cy="370840"/>
        </p:xfrm>
        <a:graphic>
          <a:graphicData uri="http://schemas.openxmlformats.org/drawingml/2006/table">
            <a:tbl>
              <a:tblPr bandRow="1">
                <a:tableStyleId>{93296810-A885-4BE3-A3E7-6D5BEEA58F35}</a:tableStyleId>
              </a:tblPr>
              <a:tblGrid>
                <a:gridCol w="1004493"/>
              </a:tblGrid>
              <a:tr h="370840">
                <a:tc>
                  <a:txBody>
                    <a:bodyPr/>
                    <a:lstStyle/>
                    <a:p>
                      <a:pPr algn="ctr"/>
                      <a:r>
                        <a:rPr lang="zh-CN" altLang="en-US"/>
                        <a:t>方向</a:t>
                      </a:r>
                      <a:endParaRPr lang="zh-CN" altLang="en-US"/>
                    </a:p>
                  </a:txBody>
                  <a:tcPr/>
                </a:tc>
              </a:tr>
            </a:tbl>
          </a:graphicData>
        </a:graphic>
      </p:graphicFrame>
      <p:cxnSp>
        <p:nvCxnSpPr>
          <p:cNvPr id="15" name="直接箭头连接符 14"/>
          <p:cNvCxnSpPr>
            <a:stCxn id="33" idx="0"/>
          </p:cNvCxnSpPr>
          <p:nvPr/>
        </p:nvCxnSpPr>
        <p:spPr>
          <a:xfrm flipV="1">
            <a:off x="5957501" y="2851631"/>
            <a:ext cx="0" cy="807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961336" y="4027629"/>
            <a:ext cx="0" cy="353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梯形 20"/>
          <p:cNvSpPr/>
          <p:nvPr/>
        </p:nvSpPr>
        <p:spPr>
          <a:xfrm>
            <a:off x="5410440" y="4389974"/>
            <a:ext cx="1094122" cy="368497"/>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4" name="直接箭头连接符 23"/>
          <p:cNvCxnSpPr/>
          <p:nvPr/>
        </p:nvCxnSpPr>
        <p:spPr>
          <a:xfrm flipV="1">
            <a:off x="5679500"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6252017"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475824" y="508847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硬件触发</a:t>
            </a:r>
            <a:endParaRPr lang="en-US" altLang="zh-CN"/>
          </a:p>
        </p:txBody>
      </p:sp>
      <p:sp>
        <p:nvSpPr>
          <p:cNvPr id="30" name="矩形 29"/>
          <p:cNvSpPr/>
          <p:nvPr/>
        </p:nvSpPr>
        <p:spPr>
          <a:xfrm>
            <a:off x="7205033" y="5098445"/>
            <a:ext cx="1365762"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cxnSp>
        <p:nvCxnSpPr>
          <p:cNvPr id="31" name="直接连接符 30"/>
          <p:cNvCxnSpPr>
            <a:stCxn id="32" idx="1"/>
            <a:endCxn id="21" idx="3"/>
          </p:cNvCxnSpPr>
          <p:nvPr/>
        </p:nvCxnSpPr>
        <p:spPr>
          <a:xfrm flipH="1" flipV="1">
            <a:off x="6458500" y="4574223"/>
            <a:ext cx="746533" cy="110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32" name="表格 5"/>
          <p:cNvGraphicFramePr>
            <a:graphicFrameLocks noGrp="1"/>
          </p:cNvGraphicFramePr>
          <p:nvPr/>
        </p:nvGraphicFramePr>
        <p:xfrm>
          <a:off x="7205033" y="4389905"/>
          <a:ext cx="1365764" cy="370840"/>
        </p:xfrm>
        <a:graphic>
          <a:graphicData uri="http://schemas.openxmlformats.org/drawingml/2006/table">
            <a:tbl>
              <a:tblPr bandRow="1">
                <a:tableStyleId>{93296810-A885-4BE3-A3E7-6D5BEEA58F35}</a:tableStyleId>
              </a:tblPr>
              <a:tblGrid>
                <a:gridCol w="1365764"/>
              </a:tblGrid>
              <a:tr h="370840">
                <a:tc>
                  <a:txBody>
                    <a:bodyPr/>
                    <a:lstStyle/>
                    <a:p>
                      <a:pPr algn="ctr"/>
                      <a:r>
                        <a:rPr lang="en-US" altLang="zh-CN"/>
                        <a:t>M2M</a:t>
                      </a:r>
                      <a:endParaRPr lang="zh-CN" altLang="en-US"/>
                    </a:p>
                  </a:txBody>
                  <a:tcPr/>
                </a:tc>
              </a:tr>
            </a:tbl>
          </a:graphicData>
        </a:graphic>
      </p:graphicFrame>
      <p:graphicFrame>
        <p:nvGraphicFramePr>
          <p:cNvPr id="33" name="表格 5"/>
          <p:cNvGraphicFramePr>
            <a:graphicFrameLocks noGrp="1"/>
          </p:cNvGraphicFramePr>
          <p:nvPr/>
        </p:nvGraphicFramePr>
        <p:xfrm>
          <a:off x="5274619" y="3659119"/>
          <a:ext cx="1365764" cy="368510"/>
        </p:xfrm>
        <a:graphic>
          <a:graphicData uri="http://schemas.openxmlformats.org/drawingml/2006/table">
            <a:tbl>
              <a:tblPr bandRow="1">
                <a:tableStyleId>{93296810-A885-4BE3-A3E7-6D5BEEA58F35}</a:tableStyleId>
              </a:tblPr>
              <a:tblGrid>
                <a:gridCol w="1365764"/>
              </a:tblGrid>
              <a:tr h="368510">
                <a:tc>
                  <a:txBody>
                    <a:bodyPr/>
                    <a:lstStyle/>
                    <a:p>
                      <a:pPr algn="ctr"/>
                      <a:r>
                        <a:rPr lang="zh-CN" altLang="en-US"/>
                        <a:t>传输计数器</a:t>
                      </a:r>
                      <a:endParaRPr lang="zh-CN" altLang="en-US"/>
                    </a:p>
                  </a:txBody>
                  <a:tcPr/>
                </a:tc>
              </a:tr>
            </a:tbl>
          </a:graphicData>
        </a:graphic>
      </p:graphicFrame>
      <p:sp>
        <p:nvSpPr>
          <p:cNvPr id="34" name="箭头: 右 33"/>
          <p:cNvSpPr/>
          <p:nvPr/>
        </p:nvSpPr>
        <p:spPr>
          <a:xfrm rot="10800000">
            <a:off x="6657253" y="3730505"/>
            <a:ext cx="530910" cy="224034"/>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5" name="表格 5"/>
          <p:cNvGraphicFramePr>
            <a:graphicFrameLocks noGrp="1"/>
          </p:cNvGraphicFramePr>
          <p:nvPr/>
        </p:nvGraphicFramePr>
        <p:xfrm>
          <a:off x="7205033" y="3659119"/>
          <a:ext cx="1365764" cy="368510"/>
        </p:xfrm>
        <a:graphic>
          <a:graphicData uri="http://schemas.openxmlformats.org/drawingml/2006/table">
            <a:tbl>
              <a:tblPr bandRow="1">
                <a:tableStyleId>{93296810-A885-4BE3-A3E7-6D5BEEA58F35}</a:tableStyleId>
              </a:tblPr>
              <a:tblGrid>
                <a:gridCol w="1365764"/>
              </a:tblGrid>
              <a:tr h="368510">
                <a:tc>
                  <a:txBody>
                    <a:bodyPr/>
                    <a:lstStyle/>
                    <a:p>
                      <a:pPr algn="ctr"/>
                      <a:r>
                        <a:rPr lang="zh-CN" altLang="en-US"/>
                        <a:t>自动重装器</a:t>
                      </a:r>
                      <a:endParaRPr lang="zh-CN" altLang="en-US"/>
                    </a:p>
                  </a:txBody>
                  <a:tcPr/>
                </a:tc>
              </a:tr>
            </a:tbl>
          </a:graphicData>
        </a:graphic>
      </p:graphicFrame>
      <p:cxnSp>
        <p:nvCxnSpPr>
          <p:cNvPr id="36" name="直接箭头连接符 35"/>
          <p:cNvCxnSpPr/>
          <p:nvPr/>
        </p:nvCxnSpPr>
        <p:spPr>
          <a:xfrm>
            <a:off x="5957501" y="2083443"/>
            <a:ext cx="0" cy="3714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30" idx="1"/>
          </p:cNvCxnSpPr>
          <p:nvPr/>
        </p:nvCxnSpPr>
        <p:spPr>
          <a:xfrm flipH="1">
            <a:off x="6252017"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4" name="矩形 63"/>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69" name="直接连接符 68"/>
          <p:cNvCxnSpPr/>
          <p:nvPr/>
        </p:nvCxnSpPr>
        <p:spPr>
          <a:xfrm flipH="1">
            <a:off x="4726484"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5516658" y="4388492"/>
            <a:ext cx="881685" cy="369332"/>
          </a:xfrm>
          <a:prstGeom prst="rect">
            <a:avLst/>
          </a:prstGeom>
          <a:noFill/>
        </p:spPr>
        <p:txBody>
          <a:bodyPr wrap="square" rtlCol="0">
            <a:spAutoFit/>
          </a:bodyPr>
          <a:lstStyle/>
          <a:p>
            <a:pPr algn="ctr"/>
            <a:r>
              <a:rPr lang="en-US" altLang="zh-CN"/>
              <a:t>0       1</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请求</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709028" y="962271"/>
            <a:ext cx="4773943" cy="557964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数据宽度与对齐</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268073" y="1028746"/>
            <a:ext cx="5655853" cy="5499886"/>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数据转运</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30" name="表格 2"/>
          <p:cNvGraphicFramePr>
            <a:graphicFrameLocks noGrp="1"/>
          </p:cNvGraphicFramePr>
          <p:nvPr/>
        </p:nvGraphicFramePr>
        <p:xfrm>
          <a:off x="7398701" y="2165057"/>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en-US" altLang="zh-CN" sz="1400" b="1">
                          <a:solidFill>
                            <a:schemeClr val="tx1">
                              <a:lumMod val="95000"/>
                              <a:lumOff val="5000"/>
                            </a:schemeClr>
                          </a:solidFill>
                        </a:rPr>
                        <a:t>DataB[0]</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DataB[1]</a:t>
                      </a:r>
                      <a:endParaRPr lang="zh-CN" altLang="en-US" sz="1400" b="1">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DataB[2]</a:t>
                      </a:r>
                      <a:endParaRPr lang="zh-CN" altLang="en-US" sz="1400" b="0">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DataB[3]</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sp>
        <p:nvSpPr>
          <p:cNvPr id="52" name="文本框 51"/>
          <p:cNvSpPr txBox="1"/>
          <p:nvPr/>
        </p:nvSpPr>
        <p:spPr>
          <a:xfrm>
            <a:off x="6844244"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DataB[7];</a:t>
            </a:r>
            <a:endParaRPr lang="en-US" altLang="zh-CN" sz="2000"/>
          </a:p>
        </p:txBody>
      </p:sp>
      <p:cxnSp>
        <p:nvCxnSpPr>
          <p:cNvPr id="53" name="直接箭头连接符 52"/>
          <p:cNvCxnSpPr/>
          <p:nvPr/>
        </p:nvCxnSpPr>
        <p:spPr>
          <a:xfrm flipV="1">
            <a:off x="4147645" y="2301818"/>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4147645" y="259679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4147645" y="290653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41" idx="3"/>
          </p:cNvCxnSpPr>
          <p:nvPr/>
        </p:nvCxnSpPr>
        <p:spPr>
          <a:xfrm>
            <a:off x="4147645" y="3231857"/>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4142490" y="3545511"/>
            <a:ext cx="32585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147645" y="3834679"/>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147645" y="4144606"/>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2511149" y="1584739"/>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p:cNvSpPr txBox="1"/>
          <p:nvPr/>
        </p:nvSpPr>
        <p:spPr>
          <a:xfrm>
            <a:off x="7003333" y="1586497"/>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sp>
        <p:nvSpPr>
          <p:cNvPr id="87" name="矩形 86"/>
          <p:cNvSpPr/>
          <p:nvPr/>
        </p:nvSpPr>
        <p:spPr>
          <a:xfrm>
            <a:off x="5160057" y="541384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sp>
        <p:nvSpPr>
          <p:cNvPr id="101" name="矩形 100"/>
          <p:cNvSpPr/>
          <p:nvPr/>
        </p:nvSpPr>
        <p:spPr>
          <a:xfrm>
            <a:off x="5160057" y="466321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endParaRPr lang="en-US" altLang="zh-CN"/>
          </a:p>
        </p:txBody>
      </p:sp>
      <p:cxnSp>
        <p:nvCxnSpPr>
          <p:cNvPr id="109" name="直接箭头连接符 108"/>
          <p:cNvCxnSpPr/>
          <p:nvPr/>
        </p:nvCxnSpPr>
        <p:spPr>
          <a:xfrm rot="16200000">
            <a:off x="5594394" y="523858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表格 2"/>
          <p:cNvGraphicFramePr>
            <a:graphicFrameLocks noGrp="1"/>
          </p:cNvGraphicFramePr>
          <p:nvPr/>
        </p:nvGraphicFramePr>
        <p:xfrm>
          <a:off x="2707645" y="2165057"/>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en-US" altLang="zh-CN" sz="1400" b="1">
                          <a:solidFill>
                            <a:schemeClr val="tx1">
                              <a:lumMod val="95000"/>
                              <a:lumOff val="5000"/>
                            </a:schemeClr>
                          </a:solidFill>
                        </a:rPr>
                        <a:t>DataA[0]</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DataA[1]</a:t>
                      </a:r>
                      <a:endParaRPr lang="zh-CN" altLang="en-US" sz="1400" b="1">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DataA[2]</a:t>
                      </a:r>
                      <a:endParaRPr lang="zh-CN" altLang="en-US" sz="1400" b="0">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DataA[3]</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sp>
        <p:nvSpPr>
          <p:cNvPr id="45" name="文本框 44"/>
          <p:cNvSpPr txBox="1"/>
          <p:nvPr/>
        </p:nvSpPr>
        <p:spPr>
          <a:xfrm>
            <a:off x="2155528"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DataA[7];</a:t>
            </a:r>
            <a:endParaRPr lang="en-US" altLang="zh-CN" sz="2000"/>
          </a:p>
        </p:txBody>
      </p:sp>
      <p:cxnSp>
        <p:nvCxnSpPr>
          <p:cNvPr id="47" name="直接箭头连接符 46"/>
          <p:cNvCxnSpPr/>
          <p:nvPr/>
        </p:nvCxnSpPr>
        <p:spPr>
          <a:xfrm rot="16200000">
            <a:off x="5594394" y="448795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扫描模式</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218919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sp>
        <p:nvSpPr>
          <p:cNvPr id="8" name="矩形 7"/>
          <p:cNvSpPr/>
          <p:nvPr/>
        </p:nvSpPr>
        <p:spPr>
          <a:xfrm>
            <a:off x="237862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10" name="直接箭头连接符 9"/>
          <p:cNvCxnSpPr>
            <a:stCxn id="8" idx="2"/>
            <a:endCxn id="7" idx="0"/>
          </p:cNvCxnSpPr>
          <p:nvPr/>
        </p:nvCxnSpPr>
        <p:spPr>
          <a:xfrm>
            <a:off x="290919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77700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362919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430758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a:off x="1208962"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0" name="表格 2"/>
          <p:cNvGraphicFramePr>
            <a:graphicFrameLocks noGrp="1"/>
          </p:cNvGraphicFramePr>
          <p:nvPr/>
        </p:nvGraphicFramePr>
        <p:xfrm>
          <a:off x="1402623"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23" name="矩形 22"/>
          <p:cNvSpPr/>
          <p:nvPr/>
        </p:nvSpPr>
        <p:spPr>
          <a:xfrm>
            <a:off x="5673645" y="2136853"/>
            <a:ext cx="144000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ADC_DR</a:t>
            </a:r>
            <a:endParaRPr lang="en-US" altLang="zh-CN"/>
          </a:p>
        </p:txBody>
      </p:sp>
      <p:graphicFrame>
        <p:nvGraphicFramePr>
          <p:cNvPr id="30" name="表格 2"/>
          <p:cNvGraphicFramePr>
            <a:graphicFrameLocks noGrp="1"/>
          </p:cNvGraphicFramePr>
          <p:nvPr/>
        </p:nvGraphicFramePr>
        <p:xfrm>
          <a:off x="9158092" y="1449450"/>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r>
                        <a:rPr lang="zh-CN" altLang="en-US" sz="1400" b="1">
                          <a:solidFill>
                            <a:schemeClr val="tx1">
                              <a:lumMod val="95000"/>
                              <a:lumOff val="5000"/>
                            </a:schemeClr>
                          </a:solidFill>
                        </a:rPr>
                        <a:t>结果</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r>
                        <a:rPr lang="zh-CN" altLang="en-US" sz="1400" b="1">
                          <a:solidFill>
                            <a:schemeClr val="tx1">
                              <a:lumMod val="95000"/>
                              <a:lumOff val="5000"/>
                            </a:schemeClr>
                          </a:solidFill>
                        </a:rPr>
                        <a:t>结果</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cxnSp>
        <p:nvCxnSpPr>
          <p:cNvPr id="31" name="直接箭头连接符 30"/>
          <p:cNvCxnSpPr>
            <a:endCxn id="23" idx="1"/>
          </p:cNvCxnSpPr>
          <p:nvPr/>
        </p:nvCxnSpPr>
        <p:spPr>
          <a:xfrm>
            <a:off x="3629199" y="1586211"/>
            <a:ext cx="2044446"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3" idx="1"/>
          </p:cNvCxnSpPr>
          <p:nvPr/>
        </p:nvCxnSpPr>
        <p:spPr>
          <a:xfrm>
            <a:off x="3629199" y="1881188"/>
            <a:ext cx="2044446" cy="4473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23" idx="1"/>
          </p:cNvCxnSpPr>
          <p:nvPr/>
        </p:nvCxnSpPr>
        <p:spPr>
          <a:xfrm>
            <a:off x="3626846" y="2190928"/>
            <a:ext cx="2046799" cy="1375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23" idx="1"/>
          </p:cNvCxnSpPr>
          <p:nvPr/>
        </p:nvCxnSpPr>
        <p:spPr>
          <a:xfrm flipV="1">
            <a:off x="3626846" y="2328509"/>
            <a:ext cx="2046799" cy="170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23" idx="1"/>
          </p:cNvCxnSpPr>
          <p:nvPr/>
        </p:nvCxnSpPr>
        <p:spPr>
          <a:xfrm flipV="1">
            <a:off x="3626846" y="2328509"/>
            <a:ext cx="2046799" cy="490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23" idx="1"/>
          </p:cNvCxnSpPr>
          <p:nvPr/>
        </p:nvCxnSpPr>
        <p:spPr>
          <a:xfrm flipV="1">
            <a:off x="3626846" y="2328509"/>
            <a:ext cx="2046799"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23" idx="1"/>
          </p:cNvCxnSpPr>
          <p:nvPr/>
        </p:nvCxnSpPr>
        <p:spPr>
          <a:xfrm flipV="1">
            <a:off x="3626846" y="2328509"/>
            <a:ext cx="2046799"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8603635" y="3759568"/>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uint16_t ADValue[7];</a:t>
            </a:r>
            <a:endParaRPr lang="en-US" altLang="zh-CN" sz="2000"/>
          </a:p>
        </p:txBody>
      </p:sp>
      <p:cxnSp>
        <p:nvCxnSpPr>
          <p:cNvPr id="53" name="直接箭头连接符 52"/>
          <p:cNvCxnSpPr>
            <a:stCxn id="23" idx="3"/>
          </p:cNvCxnSpPr>
          <p:nvPr/>
        </p:nvCxnSpPr>
        <p:spPr>
          <a:xfrm flipV="1">
            <a:off x="7113646" y="1586211"/>
            <a:ext cx="2041644"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23" idx="3"/>
          </p:cNvCxnSpPr>
          <p:nvPr/>
        </p:nvCxnSpPr>
        <p:spPr>
          <a:xfrm flipV="1">
            <a:off x="7113646" y="1881189"/>
            <a:ext cx="2041644" cy="447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23" idx="3"/>
          </p:cNvCxnSpPr>
          <p:nvPr/>
        </p:nvCxnSpPr>
        <p:spPr>
          <a:xfrm flipV="1">
            <a:off x="7113646" y="2190929"/>
            <a:ext cx="2041644" cy="137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23" idx="3"/>
          </p:cNvCxnSpPr>
          <p:nvPr/>
        </p:nvCxnSpPr>
        <p:spPr>
          <a:xfrm>
            <a:off x="7113646" y="2328509"/>
            <a:ext cx="2039291" cy="191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3"/>
          </p:cNvCxnSpPr>
          <p:nvPr/>
        </p:nvCxnSpPr>
        <p:spPr>
          <a:xfrm>
            <a:off x="7113646" y="2328509"/>
            <a:ext cx="2046799" cy="5013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23" idx="3"/>
          </p:cNvCxnSpPr>
          <p:nvPr/>
        </p:nvCxnSpPr>
        <p:spPr>
          <a:xfrm>
            <a:off x="7113646" y="2328509"/>
            <a:ext cx="2039291"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23" idx="3"/>
          </p:cNvCxnSpPr>
          <p:nvPr/>
        </p:nvCxnSpPr>
        <p:spPr>
          <a:xfrm>
            <a:off x="7113646" y="2328509"/>
            <a:ext cx="2039291"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5477149" y="1560866"/>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p:cNvSpPr txBox="1"/>
          <p:nvPr/>
        </p:nvSpPr>
        <p:spPr>
          <a:xfrm>
            <a:off x="8762724" y="870890"/>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cxnSp>
        <p:nvCxnSpPr>
          <p:cNvPr id="81" name="直接连接符 80"/>
          <p:cNvCxnSpPr/>
          <p:nvPr/>
        </p:nvCxnSpPr>
        <p:spPr>
          <a:xfrm>
            <a:off x="4518390" y="3124881"/>
            <a:ext cx="0" cy="7736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a:off x="4518390"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4868910" y="3698460"/>
            <a:ext cx="1663179"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r>
              <a:rPr lang="zh-CN" altLang="en-US"/>
              <a:t>硬件触发</a:t>
            </a:r>
            <a:endParaRPr lang="en-US" altLang="zh-CN"/>
          </a:p>
        </p:txBody>
      </p:sp>
      <p:cxnSp>
        <p:nvCxnSpPr>
          <p:cNvPr id="94" name="直接连接符 93"/>
          <p:cNvCxnSpPr/>
          <p:nvPr/>
        </p:nvCxnSpPr>
        <p:spPr>
          <a:xfrm>
            <a:off x="7918380" y="3904738"/>
            <a:ext cx="269825"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8" name="直接箭头连接符 97"/>
          <p:cNvCxnSpPr/>
          <p:nvPr/>
        </p:nvCxnSpPr>
        <p:spPr>
          <a:xfrm flipV="1">
            <a:off x="8188205" y="3124881"/>
            <a:ext cx="0" cy="773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6880497" y="3687358"/>
            <a:ext cx="1037883"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endParaRPr lang="en-US" altLang="zh-CN"/>
          </a:p>
        </p:txBody>
      </p:sp>
      <p:cxnSp>
        <p:nvCxnSpPr>
          <p:cNvPr id="109" name="直接箭头连接符 108"/>
          <p:cNvCxnSpPr/>
          <p:nvPr/>
        </p:nvCxnSpPr>
        <p:spPr>
          <a:xfrm>
            <a:off x="6532089"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通信接口</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通信的目的：将一个设备的数据传送到另一个设备，扩展硬件系统</a:t>
            </a:r>
            <a:endParaRPr lang="en-US" altLang="zh-CN" sz="2800"/>
          </a:p>
          <a:p>
            <a:pPr marL="457200" indent="-457200">
              <a:buFont typeface="Arial" panose="02080604020202020204" pitchFamily="34" charset="0"/>
              <a:buChar char="•"/>
            </a:pPr>
            <a:r>
              <a:rPr lang="zh-CN" altLang="en-US" sz="2800"/>
              <a:t>通信协议：制定通信的规则，通信双方按照协议规则进行数据收发</a:t>
            </a:r>
            <a:endParaRPr lang="en-US" altLang="zh-CN" sz="2800"/>
          </a:p>
        </p:txBody>
      </p:sp>
      <p:graphicFrame>
        <p:nvGraphicFramePr>
          <p:cNvPr id="5" name="表格 4"/>
          <p:cNvGraphicFramePr>
            <a:graphicFrameLocks noGrp="1"/>
          </p:cNvGraphicFramePr>
          <p:nvPr/>
        </p:nvGraphicFramePr>
        <p:xfrm>
          <a:off x="786000" y="2852388"/>
          <a:ext cx="10620000" cy="3029121"/>
        </p:xfrm>
        <a:graphic>
          <a:graphicData uri="http://schemas.openxmlformats.org/drawingml/2006/table">
            <a:tbl>
              <a:tblPr firstRow="1" bandRow="1">
                <a:tableStyleId>{93296810-A885-4BE3-A3E7-6D5BEEA58F35}</a:tableStyleId>
              </a:tblPr>
              <a:tblGrid>
                <a:gridCol w="1440000"/>
                <a:gridCol w="3420000"/>
                <a:gridCol w="1440000"/>
                <a:gridCol w="1440000"/>
                <a:gridCol w="1440000"/>
                <a:gridCol w="1440000"/>
              </a:tblGrid>
              <a:tr h="497600">
                <a:tc>
                  <a:txBody>
                    <a:bodyPr/>
                    <a:lstStyle/>
                    <a:p>
                      <a:pPr algn="ctr"/>
                      <a:r>
                        <a:rPr lang="zh-CN" altLang="en-US" sz="2000" b="1"/>
                        <a:t>名称</a:t>
                      </a:r>
                      <a:endParaRPr lang="zh-CN" altLang="en-US" sz="2000" b="1"/>
                    </a:p>
                  </a:txBody>
                  <a:tcPr marL="117580" marR="117580" marT="58790" marB="58790" anchor="ctr"/>
                </a:tc>
                <a:tc>
                  <a:txBody>
                    <a:bodyPr/>
                    <a:lstStyle/>
                    <a:p>
                      <a:pPr algn="ctr"/>
                      <a:r>
                        <a:rPr lang="zh-CN" altLang="en-US" sz="2000" b="1"/>
                        <a:t>引脚</a:t>
                      </a:r>
                      <a:endParaRPr lang="zh-CN" altLang="en-US" sz="2000" b="1"/>
                    </a:p>
                  </a:txBody>
                  <a:tcPr marL="117580" marR="117580" marT="58790" marB="58790" anchor="ctr"/>
                </a:tc>
                <a:tc>
                  <a:txBody>
                    <a:bodyPr/>
                    <a:lstStyle/>
                    <a:p>
                      <a:pPr algn="ctr"/>
                      <a:r>
                        <a:rPr lang="zh-CN" altLang="en-US" sz="2000" b="1"/>
                        <a:t>双工</a:t>
                      </a:r>
                      <a:endParaRPr lang="zh-CN" altLang="en-US" sz="2000" b="1"/>
                    </a:p>
                  </a:txBody>
                  <a:tcPr marL="117580" marR="117580" marT="58790" marB="58790" anchor="ctr"/>
                </a:tc>
                <a:tc>
                  <a:txBody>
                    <a:bodyPr/>
                    <a:lstStyle/>
                    <a:p>
                      <a:pPr algn="ctr"/>
                      <a:r>
                        <a:rPr lang="zh-CN" altLang="en-US" sz="2000" b="1"/>
                        <a:t>时钟</a:t>
                      </a:r>
                      <a:endParaRPr lang="zh-CN" altLang="en-US" sz="2000" b="1"/>
                    </a:p>
                  </a:txBody>
                  <a:tcPr marL="117580" marR="117580" marT="58790" marB="58790" anchor="ctr"/>
                </a:tc>
                <a:tc>
                  <a:txBody>
                    <a:bodyPr/>
                    <a:lstStyle/>
                    <a:p>
                      <a:pPr algn="ctr"/>
                      <a:r>
                        <a:rPr lang="zh-CN" altLang="en-US" sz="2000" b="1"/>
                        <a:t>电平</a:t>
                      </a:r>
                      <a:endParaRPr lang="zh-CN" altLang="en-US" sz="2000" b="1"/>
                    </a:p>
                  </a:txBody>
                  <a:tcPr marL="117580" marR="117580" marT="58790" marB="58790" anchor="ctr"/>
                </a:tc>
                <a:tc>
                  <a:txBody>
                    <a:bodyPr/>
                    <a:lstStyle/>
                    <a:p>
                      <a:pPr algn="ctr"/>
                      <a:r>
                        <a:rPr lang="zh-CN" altLang="en-US" sz="2000" b="1"/>
                        <a:t>设备</a:t>
                      </a:r>
                      <a:endParaRPr lang="zh-CN" altLang="en-US" sz="2000" b="1"/>
                    </a:p>
                  </a:txBody>
                  <a:tcPr marL="117580" marR="117580" marT="58790" marB="58790" anchor="ctr"/>
                </a:tc>
              </a:tr>
              <a:tr h="517589">
                <a:tc>
                  <a:txBody>
                    <a:bodyPr/>
                    <a:lstStyle/>
                    <a:p>
                      <a:pPr algn="ctr"/>
                      <a:r>
                        <a:rPr lang="en-US" altLang="zh-CN" sz="2000"/>
                        <a:t>USART</a:t>
                      </a:r>
                      <a:endParaRPr lang="zh-CN" altLang="en-US" sz="2000"/>
                    </a:p>
                  </a:txBody>
                  <a:tcPr marL="117580" marR="117580" marT="58790" marB="58790" anchor="ctr"/>
                </a:tc>
                <a:tc>
                  <a:txBody>
                    <a:bodyPr/>
                    <a:lstStyle/>
                    <a:p>
                      <a:pPr algn="ctr"/>
                      <a:r>
                        <a:rPr lang="en-US" altLang="zh-CN" sz="2000"/>
                        <a:t>TX</a:t>
                      </a:r>
                      <a:r>
                        <a:rPr lang="zh-CN" altLang="en-US" sz="2000"/>
                        <a:t>、</a:t>
                      </a:r>
                      <a:r>
                        <a:rPr lang="en-US" altLang="zh-CN" sz="2000"/>
                        <a:t>RX</a:t>
                      </a:r>
                      <a:endParaRPr lang="zh-CN" altLang="en-US" sz="2000"/>
                    </a:p>
                  </a:txBody>
                  <a:tcPr marL="117580" marR="117580" marT="58790" marB="58790" anchor="ctr"/>
                </a:tc>
                <a:tc>
                  <a:txBody>
                    <a:bodyPr/>
                    <a:lstStyle/>
                    <a:p>
                      <a:pPr algn="ctr"/>
                      <a:r>
                        <a:rPr lang="zh-CN" altLang="en-US" sz="2000"/>
                        <a:t>全双工</a:t>
                      </a:r>
                      <a:endParaRPr lang="zh-CN" altLang="en-US" sz="2000"/>
                    </a:p>
                  </a:txBody>
                  <a:tcPr marL="117580" marR="117580" marT="58790" marB="58790" anchor="ctr"/>
                </a:tc>
                <a:tc>
                  <a:txBody>
                    <a:bodyPr/>
                    <a:lstStyle/>
                    <a:p>
                      <a:pPr algn="ctr"/>
                      <a:r>
                        <a:rPr lang="zh-CN" altLang="en-US" sz="2000"/>
                        <a:t>异步</a:t>
                      </a:r>
                      <a:endParaRPr lang="zh-CN" altLang="en-US" sz="2000"/>
                    </a:p>
                  </a:txBody>
                  <a:tcPr marL="117580" marR="117580" marT="58790" marB="58790" anchor="ctr"/>
                </a:tc>
                <a:tc>
                  <a:txBody>
                    <a:bodyPr/>
                    <a:lstStyle/>
                    <a:p>
                      <a:pPr algn="ctr"/>
                      <a:r>
                        <a:rPr lang="zh-CN" altLang="en-US" sz="2000"/>
                        <a:t>单端</a:t>
                      </a:r>
                      <a:endParaRPr lang="zh-CN" altLang="en-US" sz="2000"/>
                    </a:p>
                  </a:txBody>
                  <a:tcPr marL="117580" marR="117580" marT="58790" marB="58790" anchor="ctr"/>
                </a:tc>
                <a:tc>
                  <a:txBody>
                    <a:bodyPr/>
                    <a:lstStyle/>
                    <a:p>
                      <a:pPr algn="ctr"/>
                      <a:r>
                        <a:rPr lang="zh-CN" altLang="en-US" sz="2000"/>
                        <a:t>点对点</a:t>
                      </a:r>
                      <a:endParaRPr lang="zh-CN" altLang="en-US" sz="2000"/>
                    </a:p>
                  </a:txBody>
                  <a:tcPr marL="117580" marR="117580" marT="58790" marB="58790" anchor="ctr"/>
                </a:tc>
              </a:tr>
              <a:tr h="503483">
                <a:tc>
                  <a:txBody>
                    <a:bodyPr/>
                    <a:lstStyle/>
                    <a:p>
                      <a:pPr algn="ctr"/>
                      <a:r>
                        <a:rPr lang="en-US" altLang="zh-CN" sz="2000"/>
                        <a:t>I2C</a:t>
                      </a:r>
                      <a:endParaRPr lang="zh-CN" altLang="en-US" sz="2000"/>
                    </a:p>
                  </a:txBody>
                  <a:tcPr marL="117580" marR="117580" marT="58790" marB="58790" anchor="ctr"/>
                </a:tc>
                <a:tc>
                  <a:txBody>
                    <a:bodyPr/>
                    <a:lstStyle/>
                    <a:p>
                      <a:pPr algn="ctr"/>
                      <a:r>
                        <a:rPr lang="en-US" altLang="zh-CN" sz="2000"/>
                        <a:t>SCL</a:t>
                      </a:r>
                      <a:r>
                        <a:rPr lang="zh-CN" altLang="en-US" sz="2000"/>
                        <a:t>、</a:t>
                      </a:r>
                      <a:r>
                        <a:rPr lang="en-US" altLang="zh-CN" sz="2000"/>
                        <a:t>SDA</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半双工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同步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单端</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SPI</a:t>
                      </a:r>
                      <a:endParaRPr lang="zh-CN" altLang="en-US" sz="2000"/>
                    </a:p>
                  </a:txBody>
                  <a:tcPr marL="117580" marR="117580" marT="58790" marB="58790" anchor="ctr"/>
                </a:tc>
                <a:tc>
                  <a:txBody>
                    <a:bodyPr/>
                    <a:lstStyle/>
                    <a:p>
                      <a:pPr algn="ctr"/>
                      <a:r>
                        <a:rPr lang="en-US" altLang="zh-CN" sz="2000"/>
                        <a:t>SCLK</a:t>
                      </a:r>
                      <a:r>
                        <a:rPr lang="zh-CN" altLang="en-US" sz="2000"/>
                        <a:t>、</a:t>
                      </a:r>
                      <a:r>
                        <a:rPr lang="en-US" altLang="zh-CN" sz="2000"/>
                        <a:t>MOSI</a:t>
                      </a:r>
                      <a:r>
                        <a:rPr lang="zh-CN" altLang="en-US" sz="2000"/>
                        <a:t>、</a:t>
                      </a:r>
                      <a:r>
                        <a:rPr lang="en-US" altLang="zh-CN" sz="2000"/>
                        <a:t>MISO</a:t>
                      </a:r>
                      <a:r>
                        <a:rPr lang="zh-CN" altLang="en-US" sz="2000"/>
                        <a:t>、</a:t>
                      </a:r>
                      <a:r>
                        <a:rPr lang="en-US" altLang="zh-CN" sz="2000"/>
                        <a:t>CS</a:t>
                      </a:r>
                      <a:endParaRPr lang="zh-CN" altLang="en-US" sz="2000"/>
                    </a:p>
                  </a:txBody>
                  <a:tcPr marL="117580" marR="117580" marT="58790" marB="58790" anchor="ctr"/>
                </a:tc>
                <a:tc>
                  <a:txBody>
                    <a:bodyPr/>
                    <a:lstStyle/>
                    <a:p>
                      <a:pPr algn="ctr"/>
                      <a:r>
                        <a:rPr lang="zh-CN" altLang="en-US" sz="2000"/>
                        <a:t>全双工</a:t>
                      </a:r>
                      <a:endParaRPr lang="zh-CN" altLang="en-US" sz="2000"/>
                    </a:p>
                  </a:txBody>
                  <a:tcPr marL="117580" marR="117580" marT="58790" marB="58790" anchor="ctr"/>
                </a:tc>
                <a:tc>
                  <a:txBody>
                    <a:bodyPr/>
                    <a:lstStyle/>
                    <a:p>
                      <a:pPr algn="ctr"/>
                      <a:r>
                        <a:rPr lang="zh-CN" altLang="en-US" sz="2000"/>
                        <a:t>同步</a:t>
                      </a:r>
                      <a:endParaRPr lang="zh-CN" altLang="en-US" sz="2000"/>
                    </a:p>
                  </a:txBody>
                  <a:tcPr marL="117580" marR="117580" marT="58790" marB="58790" anchor="ctr"/>
                </a:tc>
                <a:tc>
                  <a:txBody>
                    <a:bodyPr/>
                    <a:lstStyle/>
                    <a:p>
                      <a:pPr algn="ctr"/>
                      <a:r>
                        <a:rPr lang="zh-CN" altLang="en-US" sz="2000"/>
                        <a:t>单端</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CAN</a:t>
                      </a:r>
                      <a:endParaRPr lang="zh-CN" altLang="en-US" sz="2000"/>
                    </a:p>
                  </a:txBody>
                  <a:tcPr marL="117580" marR="117580" marT="58790" marB="58790" anchor="ctr"/>
                </a:tc>
                <a:tc>
                  <a:txBody>
                    <a:bodyPr/>
                    <a:lstStyle/>
                    <a:p>
                      <a:pPr algn="ctr"/>
                      <a:r>
                        <a:rPr lang="en-US" altLang="zh-CN" sz="2000"/>
                        <a:t>CAN_H</a:t>
                      </a:r>
                      <a:r>
                        <a:rPr lang="zh-CN" altLang="en-US" sz="2000"/>
                        <a:t>、</a:t>
                      </a:r>
                      <a:r>
                        <a:rPr lang="en-US" altLang="zh-CN" sz="2000"/>
                        <a:t>CAN_L</a:t>
                      </a:r>
                      <a:endParaRPr lang="zh-CN" altLang="en-US" sz="2000"/>
                    </a:p>
                  </a:txBody>
                  <a:tcPr marL="117580" marR="117580" marT="58790" marB="58790" anchor="ctr"/>
                </a:tc>
                <a:tc>
                  <a:txBody>
                    <a:bodyPr/>
                    <a:lstStyle/>
                    <a:p>
                      <a:pPr algn="ctr"/>
                      <a:r>
                        <a:rPr lang="zh-CN" altLang="en-US" sz="2000"/>
                        <a:t>半双工</a:t>
                      </a:r>
                      <a:endParaRPr lang="zh-CN" altLang="en-US" sz="2000"/>
                    </a:p>
                  </a:txBody>
                  <a:tcPr marL="117580" marR="117580" marT="58790" marB="58790" anchor="ctr"/>
                </a:tc>
                <a:tc>
                  <a:txBody>
                    <a:bodyPr/>
                    <a:lstStyle/>
                    <a:p>
                      <a:pPr algn="ctr"/>
                      <a:r>
                        <a:rPr lang="zh-CN" altLang="en-US" sz="2000"/>
                        <a:t>异步</a:t>
                      </a:r>
                      <a:endParaRPr lang="zh-CN" altLang="en-US" sz="2000"/>
                    </a:p>
                  </a:txBody>
                  <a:tcPr marL="117580" marR="117580" marT="58790" marB="58790" anchor="ctr"/>
                </a:tc>
                <a:tc>
                  <a:txBody>
                    <a:bodyPr/>
                    <a:lstStyle/>
                    <a:p>
                      <a:pPr algn="ctr"/>
                      <a:r>
                        <a:rPr lang="zh-CN" altLang="en-US" sz="2000"/>
                        <a:t>差分</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USB</a:t>
                      </a:r>
                      <a:endParaRPr lang="zh-CN" altLang="en-US" sz="2000"/>
                    </a:p>
                  </a:txBody>
                  <a:tcPr marL="117580" marR="117580" marT="58790" marB="58790" anchor="ctr"/>
                </a:tc>
                <a:tc>
                  <a:txBody>
                    <a:bodyPr/>
                    <a:lstStyle/>
                    <a:p>
                      <a:pPr algn="ctr"/>
                      <a:r>
                        <a:rPr lang="en-US" altLang="zh-CN" sz="2000"/>
                        <a:t>DP</a:t>
                      </a:r>
                      <a:r>
                        <a:rPr lang="zh-CN" altLang="en-US" sz="2000"/>
                        <a:t>、</a:t>
                      </a:r>
                      <a:r>
                        <a:rPr lang="en-US" altLang="zh-CN" sz="2000"/>
                        <a:t>DM</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半双工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异步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差分</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点对点</a:t>
                      </a:r>
                      <a:endParaRPr lang="zh-CN" altLang="en-US" sz="2000"/>
                    </a:p>
                  </a:txBody>
                  <a:tcPr marL="117580" marR="117580" marT="58790" marB="58790" anchor="ct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串口通信</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串口是一种应用十分广泛的通讯接口，串口成本低、容易使用、通信线路简单，可实现两个设备的互相通信</a:t>
            </a:r>
            <a:endParaRPr lang="en-US" altLang="zh-CN" sz="2800"/>
          </a:p>
          <a:p>
            <a:pPr marL="457200" indent="-457200">
              <a:buFont typeface="Arial" panose="02080604020202020204" pitchFamily="34" charset="0"/>
              <a:buChar char="•"/>
            </a:pPr>
            <a:r>
              <a:rPr lang="zh-CN" altLang="en-US" sz="2800"/>
              <a:t>单片机的串口可以使单片机与单片机、单片机与电脑、单片机与各式各样的模块互相通信，极大地扩展了单片机的应用范围，增强了单片机系统的硬件实力</a:t>
            </a:r>
            <a:endParaRPr lang="en-US" altLang="zh-CN" sz="280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3561" t="19163" r="15612" b="17240"/>
          <a:stretch>
            <a:fillRect/>
          </a:stretch>
        </p:blipFill>
        <p:spPr>
          <a:xfrm>
            <a:off x="8158240" y="4087841"/>
            <a:ext cx="2381490" cy="1953058"/>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6745" t="19717" r="10814" b="21878"/>
          <a:stretch>
            <a:fillRect/>
          </a:stretch>
        </p:blipFill>
        <p:spPr>
          <a:xfrm>
            <a:off x="1912527" y="4083165"/>
            <a:ext cx="2763491" cy="1957734"/>
          </a:xfrm>
          <a:prstGeom prst="rect">
            <a:avLst/>
          </a:prstGeom>
        </p:spPr>
      </p:pic>
      <p:pic>
        <p:nvPicPr>
          <p:cNvPr id="8" name="图片 7"/>
          <p:cNvPicPr>
            <a:picLocks noChangeAspect="1"/>
          </p:cNvPicPr>
          <p:nvPr/>
        </p:nvPicPr>
        <p:blipFill>
          <a:blip r:embed="rId3"/>
          <a:stretch>
            <a:fillRect/>
          </a:stretch>
        </p:blipFill>
        <p:spPr>
          <a:xfrm>
            <a:off x="5346911" y="4087841"/>
            <a:ext cx="2140436" cy="19530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引脚定义</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5557" y="1025912"/>
            <a:ext cx="4160886" cy="5661023"/>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1815882"/>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简单双向串口通信有两根通信线（发送端</a:t>
            </a:r>
            <a:r>
              <a:rPr lang="en-US" altLang="zh-CN" sz="2800"/>
              <a:t>TX</a:t>
            </a:r>
            <a:r>
              <a:rPr lang="zh-CN" altLang="en-US" sz="2800"/>
              <a:t>和接收端</a:t>
            </a:r>
            <a:r>
              <a:rPr lang="en-US" altLang="zh-CN" sz="2800"/>
              <a:t>RX</a:t>
            </a:r>
            <a:r>
              <a:rPr lang="zh-CN" altLang="en-US" sz="2800"/>
              <a:t>）</a:t>
            </a:r>
            <a:endParaRPr lang="en-US" altLang="zh-CN" sz="2800"/>
          </a:p>
          <a:p>
            <a:pPr marL="457200" indent="-457200">
              <a:buFont typeface="Arial" panose="02080604020202020204" pitchFamily="34" charset="0"/>
              <a:buChar char="•"/>
            </a:pPr>
            <a:r>
              <a:rPr lang="en-US" altLang="zh-CN" sz="2800"/>
              <a:t>TX</a:t>
            </a:r>
            <a:r>
              <a:rPr lang="zh-CN" altLang="en-US" sz="2800"/>
              <a:t>与</a:t>
            </a:r>
            <a:r>
              <a:rPr lang="en-US" altLang="zh-CN" sz="2800"/>
              <a:t>RX</a:t>
            </a:r>
            <a:r>
              <a:rPr lang="zh-CN" altLang="en-US" sz="2800"/>
              <a:t>要交叉连接</a:t>
            </a:r>
            <a:endParaRPr lang="en-US" altLang="zh-CN" sz="2800"/>
          </a:p>
          <a:p>
            <a:pPr marL="457200" indent="-457200">
              <a:buFont typeface="Arial" panose="02080604020202020204" pitchFamily="34" charset="0"/>
              <a:buChar char="•"/>
            </a:pPr>
            <a:r>
              <a:rPr lang="zh-CN" altLang="en-US" sz="2800"/>
              <a:t>当只需单向的数据传输时，可以只接一根通信线</a:t>
            </a:r>
            <a:endParaRPr lang="en-US" altLang="zh-CN" sz="2800"/>
          </a:p>
          <a:p>
            <a:pPr marL="457200" indent="-457200">
              <a:buFont typeface="Arial" panose="02080604020202020204" pitchFamily="34" charset="0"/>
              <a:buChar char="•"/>
            </a:pPr>
            <a:r>
              <a:rPr lang="zh-CN" altLang="en-US" sz="2800"/>
              <a:t>当电平标准不一致时，需要加电平转换芯片</a:t>
            </a:r>
            <a:endParaRPr lang="en-US" altLang="zh-CN" sz="2800"/>
          </a:p>
        </p:txBody>
      </p:sp>
      <p:sp>
        <p:nvSpPr>
          <p:cNvPr id="7" name="矩形 6"/>
          <p:cNvSpPr/>
          <p:nvPr/>
        </p:nvSpPr>
        <p:spPr>
          <a:xfrm>
            <a:off x="2292439" y="3232598"/>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1</a:t>
            </a:r>
            <a:endParaRPr lang="zh-CN" altLang="en-US" sz="2400"/>
          </a:p>
        </p:txBody>
      </p:sp>
      <p:sp>
        <p:nvSpPr>
          <p:cNvPr id="8" name="矩形 7"/>
          <p:cNvSpPr/>
          <p:nvPr/>
        </p:nvSpPr>
        <p:spPr>
          <a:xfrm>
            <a:off x="8077201" y="3232597"/>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2</a:t>
            </a:r>
            <a:endParaRPr lang="zh-CN" altLang="en-US" sz="2400"/>
          </a:p>
        </p:txBody>
      </p:sp>
      <p:cxnSp>
        <p:nvCxnSpPr>
          <p:cNvPr id="9" name="直接连接符 8"/>
          <p:cNvCxnSpPr/>
          <p:nvPr/>
        </p:nvCxnSpPr>
        <p:spPr>
          <a:xfrm>
            <a:off x="4031087" y="3747752"/>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4031087" y="5975797"/>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403108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403108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685370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85370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5241701" y="4494727"/>
            <a:ext cx="1612006" cy="68258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5241701" y="4494726"/>
            <a:ext cx="1624885" cy="682582"/>
          </a:xfrm>
          <a:prstGeom prst="line">
            <a:avLst/>
          </a:prstGeom>
          <a:ln w="38100"/>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4043966" y="3365542"/>
            <a:ext cx="759853" cy="369332"/>
          </a:xfrm>
          <a:prstGeom prst="rect">
            <a:avLst/>
          </a:prstGeom>
          <a:noFill/>
        </p:spPr>
        <p:txBody>
          <a:bodyPr wrap="square" rtlCol="0">
            <a:spAutoFit/>
          </a:bodyPr>
          <a:lstStyle/>
          <a:p>
            <a:r>
              <a:rPr lang="en-US" altLang="zh-CN"/>
              <a:t>VCC</a:t>
            </a:r>
            <a:endParaRPr lang="zh-CN" altLang="en-US"/>
          </a:p>
        </p:txBody>
      </p:sp>
      <p:sp>
        <p:nvSpPr>
          <p:cNvPr id="18" name="文本框 17"/>
          <p:cNvSpPr txBox="1"/>
          <p:nvPr/>
        </p:nvSpPr>
        <p:spPr>
          <a:xfrm>
            <a:off x="7459014" y="3365542"/>
            <a:ext cx="605307" cy="369332"/>
          </a:xfrm>
          <a:prstGeom prst="rect">
            <a:avLst/>
          </a:prstGeom>
          <a:noFill/>
        </p:spPr>
        <p:txBody>
          <a:bodyPr wrap="square" rtlCol="0">
            <a:spAutoFit/>
          </a:bodyPr>
          <a:lstStyle/>
          <a:p>
            <a:r>
              <a:rPr lang="en-US" altLang="zh-CN"/>
              <a:t>VCC</a:t>
            </a:r>
            <a:endParaRPr lang="zh-CN" altLang="en-US"/>
          </a:p>
        </p:txBody>
      </p:sp>
      <p:sp>
        <p:nvSpPr>
          <p:cNvPr id="19" name="文本框 18"/>
          <p:cNvSpPr txBox="1"/>
          <p:nvPr/>
        </p:nvSpPr>
        <p:spPr>
          <a:xfrm>
            <a:off x="7459014" y="5606465"/>
            <a:ext cx="759853" cy="369332"/>
          </a:xfrm>
          <a:prstGeom prst="rect">
            <a:avLst/>
          </a:prstGeom>
          <a:noFill/>
        </p:spPr>
        <p:txBody>
          <a:bodyPr wrap="square" rtlCol="0">
            <a:spAutoFit/>
          </a:bodyPr>
          <a:lstStyle/>
          <a:p>
            <a:r>
              <a:rPr lang="en-US" altLang="zh-CN"/>
              <a:t>GND</a:t>
            </a:r>
            <a:endParaRPr lang="zh-CN" altLang="en-US"/>
          </a:p>
        </p:txBody>
      </p:sp>
      <p:sp>
        <p:nvSpPr>
          <p:cNvPr id="20" name="文本框 19"/>
          <p:cNvSpPr txBox="1"/>
          <p:nvPr/>
        </p:nvSpPr>
        <p:spPr>
          <a:xfrm>
            <a:off x="4043966" y="5606465"/>
            <a:ext cx="759853" cy="369332"/>
          </a:xfrm>
          <a:prstGeom prst="rect">
            <a:avLst/>
          </a:prstGeom>
          <a:noFill/>
        </p:spPr>
        <p:txBody>
          <a:bodyPr wrap="square" rtlCol="0">
            <a:spAutoFit/>
          </a:bodyPr>
          <a:lstStyle/>
          <a:p>
            <a:r>
              <a:rPr lang="en-US" altLang="zh-CN"/>
              <a:t>GND</a:t>
            </a:r>
            <a:endParaRPr lang="zh-CN" altLang="en-US"/>
          </a:p>
        </p:txBody>
      </p:sp>
      <p:sp>
        <p:nvSpPr>
          <p:cNvPr id="21" name="文本框 20"/>
          <p:cNvSpPr txBox="1"/>
          <p:nvPr/>
        </p:nvSpPr>
        <p:spPr>
          <a:xfrm>
            <a:off x="4043966" y="4791392"/>
            <a:ext cx="759853" cy="369332"/>
          </a:xfrm>
          <a:prstGeom prst="rect">
            <a:avLst/>
          </a:prstGeom>
          <a:noFill/>
        </p:spPr>
        <p:txBody>
          <a:bodyPr wrap="square" rtlCol="0">
            <a:spAutoFit/>
          </a:bodyPr>
          <a:lstStyle/>
          <a:p>
            <a:r>
              <a:rPr lang="en-US" altLang="zh-CN"/>
              <a:t>RX</a:t>
            </a:r>
            <a:endParaRPr lang="zh-CN" altLang="en-US"/>
          </a:p>
        </p:txBody>
      </p:sp>
      <p:sp>
        <p:nvSpPr>
          <p:cNvPr id="22" name="文本框 21"/>
          <p:cNvSpPr txBox="1"/>
          <p:nvPr/>
        </p:nvSpPr>
        <p:spPr>
          <a:xfrm>
            <a:off x="4043966" y="4108812"/>
            <a:ext cx="759853" cy="369332"/>
          </a:xfrm>
          <a:prstGeom prst="rect">
            <a:avLst/>
          </a:prstGeom>
          <a:noFill/>
        </p:spPr>
        <p:txBody>
          <a:bodyPr wrap="square" rtlCol="0">
            <a:spAutoFit/>
          </a:bodyPr>
          <a:lstStyle/>
          <a:p>
            <a:r>
              <a:rPr lang="en-US" altLang="zh-CN"/>
              <a:t>TX</a:t>
            </a:r>
            <a:endParaRPr lang="zh-CN" altLang="en-US"/>
          </a:p>
        </p:txBody>
      </p:sp>
      <p:sp>
        <p:nvSpPr>
          <p:cNvPr id="23" name="文本框 22"/>
          <p:cNvSpPr txBox="1"/>
          <p:nvPr/>
        </p:nvSpPr>
        <p:spPr>
          <a:xfrm>
            <a:off x="7452575" y="4108812"/>
            <a:ext cx="759853" cy="369332"/>
          </a:xfrm>
          <a:prstGeom prst="rect">
            <a:avLst/>
          </a:prstGeom>
          <a:noFill/>
        </p:spPr>
        <p:txBody>
          <a:bodyPr wrap="square" rtlCol="0">
            <a:spAutoFit/>
          </a:bodyPr>
          <a:lstStyle/>
          <a:p>
            <a:r>
              <a:rPr lang="en-US" altLang="zh-CN"/>
              <a:t>TX</a:t>
            </a:r>
            <a:endParaRPr lang="zh-CN" altLang="en-US"/>
          </a:p>
        </p:txBody>
      </p:sp>
      <p:sp>
        <p:nvSpPr>
          <p:cNvPr id="24" name="文本框 23"/>
          <p:cNvSpPr txBox="1"/>
          <p:nvPr/>
        </p:nvSpPr>
        <p:spPr>
          <a:xfrm>
            <a:off x="7452575" y="4831588"/>
            <a:ext cx="759853" cy="369332"/>
          </a:xfrm>
          <a:prstGeom prst="rect">
            <a:avLst/>
          </a:prstGeom>
          <a:noFill/>
        </p:spPr>
        <p:txBody>
          <a:bodyPr wrap="square" rtlCol="0">
            <a:spAutoFit/>
          </a:bodyPr>
          <a:lstStyle/>
          <a:p>
            <a:r>
              <a:rPr lang="en-US" altLang="zh-CN"/>
              <a:t>RX</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电平标准</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2677656"/>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电平标准是数据</a:t>
            </a:r>
            <a:r>
              <a:rPr lang="en-US" altLang="zh-CN" sz="2800"/>
              <a:t>1</a:t>
            </a:r>
            <a:r>
              <a:rPr lang="zh-CN" altLang="en-US" sz="2800"/>
              <a:t>和数据</a:t>
            </a:r>
            <a:r>
              <a:rPr lang="en-US" altLang="zh-CN" sz="2800"/>
              <a:t>0</a:t>
            </a:r>
            <a:r>
              <a:rPr lang="zh-CN" altLang="en-US" sz="2800"/>
              <a:t>的表达方式，是传输线缆中人为规定的电压与数据的对应关系，串口常用的电平标准有如下三种：</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en-US" altLang="zh-CN" sz="2800"/>
              <a:t>TTL</a:t>
            </a:r>
            <a:r>
              <a:rPr lang="zh-CN" altLang="en-US" sz="2800"/>
              <a:t>电平：</a:t>
            </a:r>
            <a:r>
              <a:rPr lang="en-US" altLang="zh-CN" sz="2800"/>
              <a:t>+3.3V</a:t>
            </a:r>
            <a:r>
              <a:rPr lang="zh-CN" altLang="en-US" sz="2800"/>
              <a:t>或</a:t>
            </a:r>
            <a:r>
              <a:rPr lang="en-US" altLang="zh-CN" sz="2800"/>
              <a:t>+5V</a:t>
            </a:r>
            <a:r>
              <a:rPr lang="zh-CN" altLang="en-US" sz="2800"/>
              <a:t>表示</a:t>
            </a:r>
            <a:r>
              <a:rPr lang="en-US" altLang="zh-CN" sz="2800"/>
              <a:t>1</a:t>
            </a:r>
            <a:r>
              <a:rPr lang="zh-CN" altLang="en-US" sz="2800"/>
              <a:t>，</a:t>
            </a:r>
            <a:r>
              <a:rPr lang="en-US" altLang="zh-CN" sz="2800"/>
              <a:t>0V</a:t>
            </a:r>
            <a:r>
              <a:rPr lang="zh-CN" altLang="en-US" sz="2800"/>
              <a:t>表示</a:t>
            </a:r>
            <a:r>
              <a:rPr lang="en-US" altLang="zh-CN" sz="2800"/>
              <a:t>0</a:t>
            </a:r>
            <a:endParaRPr lang="en-US" altLang="zh-CN" sz="2800"/>
          </a:p>
          <a:p>
            <a:pPr marL="457200" indent="-457200">
              <a:buFont typeface="Arial" panose="02080604020202020204" pitchFamily="34" charset="0"/>
              <a:buChar char="•"/>
            </a:pPr>
            <a:r>
              <a:rPr lang="en-US" altLang="zh-CN" sz="2800"/>
              <a:t>RS232</a:t>
            </a:r>
            <a:r>
              <a:rPr lang="zh-CN" altLang="en-US" sz="2800"/>
              <a:t>电平：</a:t>
            </a:r>
            <a:r>
              <a:rPr lang="en-US" altLang="zh-CN" sz="2800"/>
              <a:t>-3~-15V</a:t>
            </a:r>
            <a:r>
              <a:rPr lang="zh-CN" altLang="en-US" sz="2800"/>
              <a:t>表示</a:t>
            </a:r>
            <a:r>
              <a:rPr lang="en-US" altLang="zh-CN" sz="2800"/>
              <a:t>1</a:t>
            </a:r>
            <a:r>
              <a:rPr lang="zh-CN" altLang="en-US" sz="2800"/>
              <a:t>，</a:t>
            </a:r>
            <a:r>
              <a:rPr lang="en-US" altLang="zh-CN" sz="2800"/>
              <a:t>+3~+15V</a:t>
            </a:r>
            <a:r>
              <a:rPr lang="zh-CN" altLang="en-US" sz="2800"/>
              <a:t>表示</a:t>
            </a:r>
            <a:r>
              <a:rPr lang="en-US" altLang="zh-CN" sz="2800"/>
              <a:t>0</a:t>
            </a:r>
            <a:endParaRPr lang="en-US" altLang="zh-CN" sz="2800"/>
          </a:p>
          <a:p>
            <a:pPr marL="457200" indent="-457200">
              <a:buFont typeface="Arial" panose="02080604020202020204" pitchFamily="34" charset="0"/>
              <a:buChar char="•"/>
            </a:pPr>
            <a:r>
              <a:rPr lang="en-US" altLang="zh-CN" sz="2800"/>
              <a:t>RS485</a:t>
            </a:r>
            <a:r>
              <a:rPr lang="zh-CN" altLang="en-US" sz="2800"/>
              <a:t>电平：两线压差</a:t>
            </a:r>
            <a:r>
              <a:rPr lang="en-US" altLang="zh-CN" sz="2800"/>
              <a:t>+2~+6V</a:t>
            </a:r>
            <a:r>
              <a:rPr lang="zh-CN" altLang="en-US" sz="2800"/>
              <a:t>表示</a:t>
            </a:r>
            <a:r>
              <a:rPr lang="en-US" altLang="zh-CN" sz="2800"/>
              <a:t>1</a:t>
            </a:r>
            <a:r>
              <a:rPr lang="zh-CN" altLang="en-US" sz="2800"/>
              <a:t>，</a:t>
            </a:r>
            <a:r>
              <a:rPr lang="en-US" altLang="zh-CN" sz="2800"/>
              <a:t>-2~-6V</a:t>
            </a:r>
            <a:r>
              <a:rPr lang="zh-CN" altLang="en-US" sz="2800"/>
              <a:t>表示</a:t>
            </a:r>
            <a:r>
              <a:rPr lang="en-US" altLang="zh-CN" sz="2800"/>
              <a:t>0</a:t>
            </a:r>
            <a:r>
              <a:rPr lang="zh-CN" altLang="en-US" sz="2800"/>
              <a:t>（差分信号）</a:t>
            </a:r>
            <a:endParaRPr lang="en-US" altLang="zh-CN" sz="2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串口参数及时序</a:t>
            </a:r>
            <a:endParaRPr lang="zh-CN" altLang="en-US" sz="3200">
              <a:latin typeface="等线" panose="02010600030101010101" pitchFamily="2" charset="-122"/>
            </a:endParaRPr>
          </a:p>
        </p:txBody>
      </p:sp>
      <p:sp>
        <p:nvSpPr>
          <p:cNvPr id="11" name="文本框 10"/>
          <p:cNvSpPr txBox="1"/>
          <p:nvPr/>
        </p:nvSpPr>
        <p:spPr>
          <a:xfrm>
            <a:off x="570963" y="1236373"/>
            <a:ext cx="11050073" cy="2246769"/>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波特率：串口通信的速率</a:t>
            </a:r>
            <a:endParaRPr lang="en-US" altLang="zh-CN" sz="2800"/>
          </a:p>
          <a:p>
            <a:pPr marL="457200" indent="-457200">
              <a:buFont typeface="Arial" panose="02080604020202020204" pitchFamily="34" charset="0"/>
              <a:buChar char="•"/>
            </a:pPr>
            <a:r>
              <a:rPr lang="zh-CN" altLang="en-US" sz="2800"/>
              <a:t>起始位：标志一个数据帧的开始，固定为低电平</a:t>
            </a:r>
            <a:endParaRPr lang="en-US" altLang="zh-CN" sz="2800"/>
          </a:p>
          <a:p>
            <a:pPr marL="457200" indent="-457200">
              <a:buFont typeface="Arial" panose="02080604020202020204" pitchFamily="34" charset="0"/>
              <a:buChar char="•"/>
            </a:pPr>
            <a:r>
              <a:rPr lang="zh-CN" altLang="en-US" sz="2800"/>
              <a:t>数据位：数据帧的有效载荷，</a:t>
            </a:r>
            <a:r>
              <a:rPr lang="en-US" altLang="zh-CN" sz="2800"/>
              <a:t>1</a:t>
            </a:r>
            <a:r>
              <a:rPr lang="zh-CN" altLang="en-US" sz="2800"/>
              <a:t>为高电平，</a:t>
            </a:r>
            <a:r>
              <a:rPr lang="en-US" altLang="zh-CN" sz="2800"/>
              <a:t>0</a:t>
            </a:r>
            <a:r>
              <a:rPr lang="zh-CN" altLang="en-US" sz="2800"/>
              <a:t>为低电平，低位先行</a:t>
            </a:r>
            <a:endParaRPr lang="en-US" altLang="zh-CN" sz="2800"/>
          </a:p>
          <a:p>
            <a:pPr marL="457200" indent="-457200">
              <a:buFont typeface="Arial" panose="02080604020202020204" pitchFamily="34" charset="0"/>
              <a:buChar char="•"/>
            </a:pPr>
            <a:r>
              <a:rPr lang="zh-CN" altLang="en-US" sz="2800"/>
              <a:t>校验位：用于数据验证，根据数据位计算得来</a:t>
            </a:r>
            <a:endParaRPr lang="en-US" altLang="zh-CN" sz="2800"/>
          </a:p>
          <a:p>
            <a:pPr marL="457200" indent="-457200">
              <a:buFont typeface="Arial" panose="02080604020202020204" pitchFamily="34" charset="0"/>
              <a:buChar char="•"/>
            </a:pPr>
            <a:r>
              <a:rPr lang="zh-CN" altLang="en-US" sz="2800"/>
              <a:t>停止位：用于数据帧间隔，固定为高电平</a:t>
            </a:r>
            <a:endParaRPr lang="en-US" altLang="zh-CN" sz="2800"/>
          </a:p>
        </p:txBody>
      </p:sp>
      <p:graphicFrame>
        <p:nvGraphicFramePr>
          <p:cNvPr id="12" name="Object 8"/>
          <p:cNvGraphicFramePr>
            <a:graphicFrameLocks noChangeAspect="1"/>
          </p:cNvGraphicFramePr>
          <p:nvPr/>
        </p:nvGraphicFramePr>
        <p:xfrm>
          <a:off x="488738" y="4166427"/>
          <a:ext cx="5607262" cy="1534222"/>
        </p:xfrm>
        <a:graphic>
          <a:graphicData uri="http://schemas.openxmlformats.org/presentationml/2006/ole">
            <mc:AlternateContent xmlns:mc="http://schemas.openxmlformats.org/markup-compatibility/2006">
              <mc:Choice xmlns:v="urn:schemas-microsoft-com:vml" Requires="v">
                <p:oleObj spid="_x0000_s0" name="" r:id="rId1" imgW="3900805" imgH="1200150" progId="Visio.Drawing.6">
                  <p:embed/>
                </p:oleObj>
              </mc:Choice>
              <mc:Fallback>
                <p:oleObj name="" r:id="rId1" imgW="3900805" imgH="1200150" progId="Visio.Drawing.6">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38" y="4166427"/>
                        <a:ext cx="5607262" cy="1534222"/>
                      </a:xfrm>
                      <a:prstGeom prst="rect">
                        <a:avLst/>
                      </a:prstGeom>
                      <a:noFill/>
                      <a:ln>
                        <a:noFill/>
                      </a:ln>
                    </p:spPr>
                  </p:pic>
                </p:oleObj>
              </mc:Fallback>
            </mc:AlternateContent>
          </a:graphicData>
        </a:graphic>
      </p:graphicFrame>
      <p:graphicFrame>
        <p:nvGraphicFramePr>
          <p:cNvPr id="13" name="Object 11"/>
          <p:cNvGraphicFramePr>
            <a:graphicFrameLocks noChangeAspect="1"/>
          </p:cNvGraphicFramePr>
          <p:nvPr/>
        </p:nvGraphicFramePr>
        <p:xfrm>
          <a:off x="6346859" y="4166427"/>
          <a:ext cx="5190716" cy="1534222"/>
        </p:xfrm>
        <a:graphic>
          <a:graphicData uri="http://schemas.openxmlformats.org/presentationml/2006/ole">
            <mc:AlternateContent xmlns:mc="http://schemas.openxmlformats.org/markup-compatibility/2006">
              <mc:Choice xmlns:v="urn:schemas-microsoft-com:vml" Requires="v">
                <p:oleObj spid="_x0000_s2" name="" r:id="rId3" imgW="4200525" imgH="1228725" progId="Visio.Drawing.6">
                  <p:embed/>
                </p:oleObj>
              </mc:Choice>
              <mc:Fallback>
                <p:oleObj name="" r:id="rId3" imgW="4200525" imgH="1228725" progId="Visio.Drawing.6">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59" y="4166427"/>
                        <a:ext cx="5190716" cy="1534222"/>
                      </a:xfrm>
                      <a:prstGeom prst="rect">
                        <a:avLst/>
                      </a:prstGeom>
                      <a:noFill/>
                      <a:ln>
                        <a:noFill/>
                      </a:ln>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串口时序</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1367" y="907343"/>
            <a:ext cx="4636276" cy="1364263"/>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67" y="2271606"/>
            <a:ext cx="4636276" cy="1364263"/>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367" y="3635869"/>
            <a:ext cx="4636276" cy="1364263"/>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367" y="5000132"/>
            <a:ext cx="4636276" cy="1364263"/>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634" y="907342"/>
            <a:ext cx="4636276" cy="1364263"/>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634" y="2271606"/>
            <a:ext cx="4636276" cy="1364263"/>
          </a:xfrm>
          <a:prstGeom prst="rect">
            <a:avLst/>
          </a:prstGeom>
        </p:spPr>
      </p:pic>
      <p:pic>
        <p:nvPicPr>
          <p:cNvPr id="33" name="图片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634" y="3635868"/>
            <a:ext cx="4636276" cy="1364263"/>
          </a:xfrm>
          <a:prstGeom prst="rect">
            <a:avLst/>
          </a:prstGeom>
        </p:spPr>
      </p:pic>
      <p:pic>
        <p:nvPicPr>
          <p:cNvPr id="35" name="图片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634" y="5000131"/>
            <a:ext cx="4636276" cy="1364263"/>
          </a:xfrm>
          <a:prstGeom prst="rect">
            <a:avLst/>
          </a:prstGeom>
        </p:spPr>
      </p:pic>
      <p:sp>
        <p:nvSpPr>
          <p:cNvPr id="36" name="文本框 35"/>
          <p:cNvSpPr txBox="1"/>
          <p:nvPr/>
        </p:nvSpPr>
        <p:spPr>
          <a:xfrm>
            <a:off x="2470562" y="2056162"/>
            <a:ext cx="2117887" cy="215444"/>
          </a:xfrm>
          <a:prstGeom prst="rect">
            <a:avLst/>
          </a:prstGeom>
          <a:noFill/>
        </p:spPr>
        <p:txBody>
          <a:bodyPr wrap="none" rtlCol="0">
            <a:spAutoFit/>
          </a:bodyPr>
          <a:lstStyle/>
          <a:p>
            <a:r>
              <a:rPr lang="en-US" altLang="zh-CN" sz="800">
                <a:solidFill>
                  <a:srgbClr val="FF0000"/>
                </a:solidFill>
                <a:latin typeface="Microsoft YaHei" charset="-122"/>
                <a:ea typeface="Microsoft YaHei" charset="-122"/>
              </a:rPr>
              <a:t>0x55</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9600</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8</a:t>
            </a:r>
            <a:r>
              <a:rPr lang="zh-CN" altLang="en-US" sz="800">
                <a:solidFill>
                  <a:srgbClr val="FF0000"/>
                </a:solidFill>
                <a:latin typeface="Microsoft YaHei" charset="-122"/>
                <a:ea typeface="Microsoft YaHei" charset="-122"/>
              </a:rPr>
              <a:t>位数据，</a:t>
            </a:r>
            <a:r>
              <a:rPr lang="en-US" altLang="zh-CN" sz="800">
                <a:solidFill>
                  <a:srgbClr val="FF0000"/>
                </a:solidFill>
                <a:latin typeface="Microsoft YaHei" charset="-122"/>
                <a:ea typeface="Microsoft YaHei" charset="-122"/>
              </a:rPr>
              <a:t>1</a:t>
            </a:r>
            <a:r>
              <a:rPr lang="zh-CN" altLang="en-US" sz="800">
                <a:solidFill>
                  <a:srgbClr val="FF0000"/>
                </a:solidFill>
                <a:latin typeface="Microsoft YaHei" charset="-122"/>
                <a:ea typeface="Microsoft YaHei" charset="-122"/>
              </a:rPr>
              <a:t>位停止，无校验</a:t>
            </a:r>
            <a:endParaRPr lang="zh-CN" altLang="en-US" sz="800">
              <a:solidFill>
                <a:srgbClr val="FF0000"/>
              </a:solidFill>
              <a:latin typeface="Microsoft YaHei" charset="-122"/>
              <a:ea typeface="Microsoft YaHei" charset="-122"/>
            </a:endParaRPr>
          </a:p>
        </p:txBody>
      </p:sp>
      <p:sp>
        <p:nvSpPr>
          <p:cNvPr id="40" name="文本框 39"/>
          <p:cNvSpPr txBox="1"/>
          <p:nvPr/>
        </p:nvSpPr>
        <p:spPr>
          <a:xfrm>
            <a:off x="2476974" y="4784688"/>
            <a:ext cx="2105063" cy="215444"/>
          </a:xfrm>
          <a:prstGeom prst="rect">
            <a:avLst/>
          </a:prstGeom>
          <a:noFill/>
        </p:spPr>
        <p:txBody>
          <a:bodyPr wrap="none" rtlCol="0">
            <a:spAutoFit/>
          </a:bodyPr>
          <a:lstStyle/>
          <a:p>
            <a:r>
              <a:rPr lang="en-US" altLang="zh-CN" sz="800">
                <a:solidFill>
                  <a:srgbClr val="FF0000"/>
                </a:solidFill>
                <a:latin typeface="Microsoft YaHei" charset="-122"/>
                <a:ea typeface="Microsoft YaHei" charset="-122"/>
              </a:rPr>
              <a:t>0xFF</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9600</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8</a:t>
            </a:r>
            <a:r>
              <a:rPr lang="zh-CN" altLang="en-US" sz="800">
                <a:solidFill>
                  <a:srgbClr val="FF0000"/>
                </a:solidFill>
                <a:latin typeface="Microsoft YaHei" charset="-122"/>
                <a:ea typeface="Microsoft YaHei" charset="-122"/>
              </a:rPr>
              <a:t>位数据，</a:t>
            </a:r>
            <a:r>
              <a:rPr lang="en-US" altLang="zh-CN" sz="800">
                <a:solidFill>
                  <a:srgbClr val="FF0000"/>
                </a:solidFill>
                <a:latin typeface="Microsoft YaHei" charset="-122"/>
                <a:ea typeface="Microsoft YaHei" charset="-122"/>
              </a:rPr>
              <a:t>1</a:t>
            </a:r>
            <a:r>
              <a:rPr lang="zh-CN" altLang="en-US" sz="800">
                <a:solidFill>
                  <a:srgbClr val="FF0000"/>
                </a:solidFill>
                <a:latin typeface="Microsoft YaHei" charset="-122"/>
                <a:ea typeface="Microsoft YaHei" charset="-122"/>
              </a:rPr>
              <a:t>位停止，无校验</a:t>
            </a:r>
            <a:endParaRPr lang="zh-CN" altLang="en-US" sz="800">
              <a:solidFill>
                <a:srgbClr val="FF0000"/>
              </a:solidFill>
              <a:latin typeface="Microsoft YaHei" charset="-122"/>
              <a:ea typeface="Microsoft YaHei" charset="-122"/>
            </a:endParaRPr>
          </a:p>
        </p:txBody>
      </p:sp>
      <p:sp>
        <p:nvSpPr>
          <p:cNvPr id="41" name="文本框 40"/>
          <p:cNvSpPr txBox="1"/>
          <p:nvPr/>
        </p:nvSpPr>
        <p:spPr>
          <a:xfrm>
            <a:off x="2470562" y="6148951"/>
            <a:ext cx="2117887" cy="215444"/>
          </a:xfrm>
          <a:prstGeom prst="rect">
            <a:avLst/>
          </a:prstGeom>
          <a:noFill/>
        </p:spPr>
        <p:txBody>
          <a:bodyPr wrap="none" rtlCol="0">
            <a:spAutoFit/>
          </a:bodyPr>
          <a:lstStyle/>
          <a:p>
            <a:r>
              <a:rPr lang="en-US" altLang="zh-CN" sz="800">
                <a:solidFill>
                  <a:srgbClr val="FF0000"/>
                </a:solidFill>
                <a:latin typeface="Microsoft YaHei" charset="-122"/>
                <a:ea typeface="Microsoft YaHei" charset="-122"/>
              </a:rPr>
              <a:t>0x00</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9600</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8</a:t>
            </a:r>
            <a:r>
              <a:rPr lang="zh-CN" altLang="en-US" sz="800">
                <a:solidFill>
                  <a:srgbClr val="FF0000"/>
                </a:solidFill>
                <a:latin typeface="Microsoft YaHei" charset="-122"/>
                <a:ea typeface="Microsoft YaHei" charset="-122"/>
              </a:rPr>
              <a:t>位数据，</a:t>
            </a:r>
            <a:r>
              <a:rPr lang="en-US" altLang="zh-CN" sz="800">
                <a:solidFill>
                  <a:srgbClr val="FF0000"/>
                </a:solidFill>
                <a:latin typeface="Microsoft YaHei" charset="-122"/>
                <a:ea typeface="Microsoft YaHei" charset="-122"/>
              </a:rPr>
              <a:t>1</a:t>
            </a:r>
            <a:r>
              <a:rPr lang="zh-CN" altLang="en-US" sz="800">
                <a:solidFill>
                  <a:srgbClr val="FF0000"/>
                </a:solidFill>
                <a:latin typeface="Microsoft YaHei" charset="-122"/>
                <a:ea typeface="Microsoft YaHei" charset="-122"/>
              </a:rPr>
              <a:t>位停止，无校验</a:t>
            </a:r>
            <a:endParaRPr lang="zh-CN" altLang="en-US" sz="800">
              <a:solidFill>
                <a:srgbClr val="FF0000"/>
              </a:solidFill>
              <a:latin typeface="Microsoft YaHei" charset="-122"/>
              <a:ea typeface="Microsoft YaHei" charset="-122"/>
            </a:endParaRPr>
          </a:p>
        </p:txBody>
      </p:sp>
      <p:sp>
        <p:nvSpPr>
          <p:cNvPr id="42" name="文本框 41"/>
          <p:cNvSpPr txBox="1"/>
          <p:nvPr/>
        </p:nvSpPr>
        <p:spPr>
          <a:xfrm>
            <a:off x="2459340" y="3420425"/>
            <a:ext cx="2140330" cy="215444"/>
          </a:xfrm>
          <a:prstGeom prst="rect">
            <a:avLst/>
          </a:prstGeom>
          <a:noFill/>
        </p:spPr>
        <p:txBody>
          <a:bodyPr wrap="none" rtlCol="0">
            <a:spAutoFit/>
          </a:bodyPr>
          <a:lstStyle/>
          <a:p>
            <a:r>
              <a:rPr lang="en-US" altLang="zh-CN" sz="800">
                <a:solidFill>
                  <a:srgbClr val="FF0000"/>
                </a:solidFill>
                <a:latin typeface="Microsoft YaHei" charset="-122"/>
                <a:ea typeface="Microsoft YaHei" charset="-122"/>
              </a:rPr>
              <a:t>0xAA</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9600</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8</a:t>
            </a:r>
            <a:r>
              <a:rPr lang="zh-CN" altLang="en-US" sz="800">
                <a:solidFill>
                  <a:srgbClr val="FF0000"/>
                </a:solidFill>
                <a:latin typeface="Microsoft YaHei" charset="-122"/>
                <a:ea typeface="Microsoft YaHei" charset="-122"/>
              </a:rPr>
              <a:t>位数据，</a:t>
            </a:r>
            <a:r>
              <a:rPr lang="en-US" altLang="zh-CN" sz="800">
                <a:solidFill>
                  <a:srgbClr val="FF0000"/>
                </a:solidFill>
                <a:latin typeface="Microsoft YaHei" charset="-122"/>
                <a:ea typeface="Microsoft YaHei" charset="-122"/>
              </a:rPr>
              <a:t>1</a:t>
            </a:r>
            <a:r>
              <a:rPr lang="zh-CN" altLang="en-US" sz="800">
                <a:solidFill>
                  <a:srgbClr val="FF0000"/>
                </a:solidFill>
                <a:latin typeface="Microsoft YaHei" charset="-122"/>
                <a:ea typeface="Microsoft YaHei" charset="-122"/>
              </a:rPr>
              <a:t>位停止，无校验</a:t>
            </a:r>
            <a:endParaRPr lang="zh-CN" altLang="en-US" sz="800">
              <a:solidFill>
                <a:srgbClr val="FF0000"/>
              </a:solidFill>
              <a:latin typeface="Microsoft YaHei" charset="-122"/>
              <a:ea typeface="Microsoft YaHei" charset="-122"/>
            </a:endParaRPr>
          </a:p>
        </p:txBody>
      </p:sp>
      <p:sp>
        <p:nvSpPr>
          <p:cNvPr id="43" name="文本框 42"/>
          <p:cNvSpPr txBox="1"/>
          <p:nvPr/>
        </p:nvSpPr>
        <p:spPr>
          <a:xfrm>
            <a:off x="7482829" y="2056161"/>
            <a:ext cx="2117887" cy="215444"/>
          </a:xfrm>
          <a:prstGeom prst="rect">
            <a:avLst/>
          </a:prstGeom>
          <a:noFill/>
        </p:spPr>
        <p:txBody>
          <a:bodyPr wrap="none" rtlCol="0">
            <a:spAutoFit/>
          </a:bodyPr>
          <a:lstStyle/>
          <a:p>
            <a:r>
              <a:rPr lang="en-US" altLang="zh-CN" sz="800">
                <a:solidFill>
                  <a:srgbClr val="FF0000"/>
                </a:solidFill>
                <a:latin typeface="Microsoft YaHei" charset="-122"/>
                <a:ea typeface="Microsoft YaHei" charset="-122"/>
              </a:rPr>
              <a:t>0x55</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4800</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8</a:t>
            </a:r>
            <a:r>
              <a:rPr lang="zh-CN" altLang="en-US" sz="800">
                <a:solidFill>
                  <a:srgbClr val="FF0000"/>
                </a:solidFill>
                <a:latin typeface="Microsoft YaHei" charset="-122"/>
                <a:ea typeface="Microsoft YaHei" charset="-122"/>
              </a:rPr>
              <a:t>位数据，</a:t>
            </a:r>
            <a:r>
              <a:rPr lang="en-US" altLang="zh-CN" sz="800">
                <a:solidFill>
                  <a:srgbClr val="FF0000"/>
                </a:solidFill>
                <a:latin typeface="Microsoft YaHei" charset="-122"/>
                <a:ea typeface="Microsoft YaHei" charset="-122"/>
              </a:rPr>
              <a:t>1</a:t>
            </a:r>
            <a:r>
              <a:rPr lang="zh-CN" altLang="en-US" sz="800">
                <a:solidFill>
                  <a:srgbClr val="FF0000"/>
                </a:solidFill>
                <a:latin typeface="Microsoft YaHei" charset="-122"/>
                <a:ea typeface="Microsoft YaHei" charset="-122"/>
              </a:rPr>
              <a:t>位停止，无校验</a:t>
            </a:r>
            <a:endParaRPr lang="zh-CN" altLang="en-US" sz="800">
              <a:solidFill>
                <a:srgbClr val="FF0000"/>
              </a:solidFill>
              <a:latin typeface="Microsoft YaHei" charset="-122"/>
              <a:ea typeface="Microsoft YaHei" charset="-122"/>
            </a:endParaRPr>
          </a:p>
        </p:txBody>
      </p:sp>
      <p:sp>
        <p:nvSpPr>
          <p:cNvPr id="44" name="文本框 43"/>
          <p:cNvSpPr txBox="1"/>
          <p:nvPr/>
        </p:nvSpPr>
        <p:spPr>
          <a:xfrm>
            <a:off x="7482829" y="4784687"/>
            <a:ext cx="2117887" cy="215444"/>
          </a:xfrm>
          <a:prstGeom prst="rect">
            <a:avLst/>
          </a:prstGeom>
          <a:noFill/>
        </p:spPr>
        <p:txBody>
          <a:bodyPr wrap="none" rtlCol="0">
            <a:spAutoFit/>
          </a:bodyPr>
          <a:lstStyle/>
          <a:p>
            <a:r>
              <a:rPr lang="en-US" altLang="zh-CN" sz="800">
                <a:solidFill>
                  <a:srgbClr val="FF0000"/>
                </a:solidFill>
                <a:latin typeface="Microsoft YaHei" charset="-122"/>
                <a:ea typeface="Microsoft YaHei" charset="-122"/>
              </a:rPr>
              <a:t>0x55</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9600</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8</a:t>
            </a:r>
            <a:r>
              <a:rPr lang="zh-CN" altLang="en-US" sz="800">
                <a:solidFill>
                  <a:srgbClr val="FF0000"/>
                </a:solidFill>
                <a:latin typeface="Microsoft YaHei" charset="-122"/>
                <a:ea typeface="Microsoft YaHei" charset="-122"/>
              </a:rPr>
              <a:t>位数据，</a:t>
            </a:r>
            <a:r>
              <a:rPr lang="en-US" altLang="zh-CN" sz="800">
                <a:solidFill>
                  <a:srgbClr val="FF0000"/>
                </a:solidFill>
                <a:latin typeface="Microsoft YaHei" charset="-122"/>
                <a:ea typeface="Microsoft YaHei" charset="-122"/>
              </a:rPr>
              <a:t>1</a:t>
            </a:r>
            <a:r>
              <a:rPr lang="zh-CN" altLang="en-US" sz="800">
                <a:solidFill>
                  <a:srgbClr val="FF0000"/>
                </a:solidFill>
                <a:latin typeface="Microsoft YaHei" charset="-122"/>
                <a:ea typeface="Microsoft YaHei" charset="-122"/>
              </a:rPr>
              <a:t>位停止，无校验</a:t>
            </a:r>
            <a:endParaRPr lang="zh-CN" altLang="en-US" sz="800">
              <a:solidFill>
                <a:srgbClr val="FF0000"/>
              </a:solidFill>
              <a:latin typeface="Microsoft YaHei" charset="-122"/>
              <a:ea typeface="Microsoft YaHei" charset="-122"/>
            </a:endParaRPr>
          </a:p>
        </p:txBody>
      </p:sp>
      <p:sp>
        <p:nvSpPr>
          <p:cNvPr id="45" name="文本框 44"/>
          <p:cNvSpPr txBox="1"/>
          <p:nvPr/>
        </p:nvSpPr>
        <p:spPr>
          <a:xfrm>
            <a:off x="7482829" y="6148950"/>
            <a:ext cx="2117887" cy="215444"/>
          </a:xfrm>
          <a:prstGeom prst="rect">
            <a:avLst/>
          </a:prstGeom>
          <a:noFill/>
        </p:spPr>
        <p:txBody>
          <a:bodyPr wrap="none" rtlCol="0">
            <a:spAutoFit/>
          </a:bodyPr>
          <a:lstStyle/>
          <a:p>
            <a:r>
              <a:rPr lang="en-US" altLang="zh-CN" sz="800">
                <a:solidFill>
                  <a:srgbClr val="FF0000"/>
                </a:solidFill>
                <a:latin typeface="Microsoft YaHei" charset="-122"/>
                <a:ea typeface="Microsoft YaHei" charset="-122"/>
              </a:rPr>
              <a:t>0x55</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9600</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8</a:t>
            </a:r>
            <a:r>
              <a:rPr lang="zh-CN" altLang="en-US" sz="800">
                <a:solidFill>
                  <a:srgbClr val="FF0000"/>
                </a:solidFill>
                <a:latin typeface="Microsoft YaHei" charset="-122"/>
                <a:ea typeface="Microsoft YaHei" charset="-122"/>
              </a:rPr>
              <a:t>位数据，</a:t>
            </a:r>
            <a:r>
              <a:rPr lang="en-US" altLang="zh-CN" sz="800">
                <a:solidFill>
                  <a:srgbClr val="FF0000"/>
                </a:solidFill>
                <a:latin typeface="Microsoft YaHei" charset="-122"/>
                <a:ea typeface="Microsoft YaHei" charset="-122"/>
              </a:rPr>
              <a:t>2</a:t>
            </a:r>
            <a:r>
              <a:rPr lang="zh-CN" altLang="en-US" sz="800">
                <a:solidFill>
                  <a:srgbClr val="FF0000"/>
                </a:solidFill>
                <a:latin typeface="Microsoft YaHei" charset="-122"/>
                <a:ea typeface="Microsoft YaHei" charset="-122"/>
              </a:rPr>
              <a:t>位停止，无校验</a:t>
            </a:r>
            <a:endParaRPr lang="zh-CN" altLang="en-US" sz="800">
              <a:solidFill>
                <a:srgbClr val="FF0000"/>
              </a:solidFill>
              <a:latin typeface="Microsoft YaHei" charset="-122"/>
              <a:ea typeface="Microsoft YaHei" charset="-122"/>
            </a:endParaRPr>
          </a:p>
        </p:txBody>
      </p:sp>
      <p:sp>
        <p:nvSpPr>
          <p:cNvPr id="46" name="文本框 45"/>
          <p:cNvSpPr txBox="1"/>
          <p:nvPr/>
        </p:nvSpPr>
        <p:spPr>
          <a:xfrm>
            <a:off x="7482829" y="3420425"/>
            <a:ext cx="2117887" cy="215444"/>
          </a:xfrm>
          <a:prstGeom prst="rect">
            <a:avLst/>
          </a:prstGeom>
          <a:noFill/>
        </p:spPr>
        <p:txBody>
          <a:bodyPr wrap="none" rtlCol="0">
            <a:spAutoFit/>
          </a:bodyPr>
          <a:lstStyle/>
          <a:p>
            <a:r>
              <a:rPr lang="en-US" altLang="zh-CN" sz="800">
                <a:solidFill>
                  <a:srgbClr val="FF0000"/>
                </a:solidFill>
                <a:latin typeface="Microsoft YaHei" charset="-122"/>
                <a:ea typeface="Microsoft YaHei" charset="-122"/>
              </a:rPr>
              <a:t>0x55</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9600</a:t>
            </a:r>
            <a:r>
              <a:rPr lang="zh-CN" altLang="en-US" sz="800">
                <a:solidFill>
                  <a:srgbClr val="FF0000"/>
                </a:solidFill>
                <a:latin typeface="Microsoft YaHei" charset="-122"/>
                <a:ea typeface="Microsoft YaHei" charset="-122"/>
              </a:rPr>
              <a:t>，</a:t>
            </a:r>
            <a:r>
              <a:rPr lang="en-US" altLang="zh-CN" sz="800">
                <a:solidFill>
                  <a:srgbClr val="FF0000"/>
                </a:solidFill>
                <a:latin typeface="Microsoft YaHei" charset="-122"/>
                <a:ea typeface="Microsoft YaHei" charset="-122"/>
              </a:rPr>
              <a:t>8</a:t>
            </a:r>
            <a:r>
              <a:rPr lang="zh-CN" altLang="en-US" sz="800">
                <a:solidFill>
                  <a:srgbClr val="FF0000"/>
                </a:solidFill>
                <a:latin typeface="Microsoft YaHei" charset="-122"/>
                <a:ea typeface="Microsoft YaHei" charset="-122"/>
              </a:rPr>
              <a:t>位数据，</a:t>
            </a:r>
            <a:r>
              <a:rPr lang="en-US" altLang="zh-CN" sz="800">
                <a:solidFill>
                  <a:srgbClr val="FF0000"/>
                </a:solidFill>
                <a:latin typeface="Microsoft YaHei" charset="-122"/>
                <a:ea typeface="Microsoft YaHei" charset="-122"/>
              </a:rPr>
              <a:t>1</a:t>
            </a:r>
            <a:r>
              <a:rPr lang="zh-CN" altLang="en-US" sz="800">
                <a:solidFill>
                  <a:srgbClr val="FF0000"/>
                </a:solidFill>
                <a:latin typeface="Microsoft YaHei" charset="-122"/>
                <a:ea typeface="Microsoft YaHei" charset="-122"/>
              </a:rPr>
              <a:t>位停止，偶校验</a:t>
            </a:r>
            <a:endParaRPr lang="zh-CN" altLang="en-US" sz="800">
              <a:solidFill>
                <a:srgbClr val="FF0000"/>
              </a:solidFill>
              <a:latin typeface="Microsoft YaHei" charset="-122"/>
              <a:ea typeface="Microsoft YaHei"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USART</a:t>
            </a:r>
            <a:r>
              <a:rPr lang="zh-CN" altLang="en-US" sz="2800"/>
              <a:t>（</a:t>
            </a:r>
            <a:r>
              <a:rPr lang="en-US" altLang="zh-CN" sz="2800"/>
              <a:t>Universal Synchronous/Asynchronous Receiver/Transmitter</a:t>
            </a:r>
            <a:r>
              <a:rPr lang="zh-CN" altLang="en-US" sz="2800"/>
              <a:t>）通用同步</a:t>
            </a:r>
            <a:r>
              <a:rPr lang="en-US" altLang="zh-CN" sz="2800"/>
              <a:t>/</a:t>
            </a:r>
            <a:r>
              <a:rPr lang="zh-CN" altLang="en-US" sz="2800"/>
              <a:t>异步收发器</a:t>
            </a:r>
            <a:endParaRPr lang="en-US" altLang="zh-CN" sz="2800"/>
          </a:p>
          <a:p>
            <a:pPr marL="457200" indent="-457200">
              <a:buFont typeface="Arial" panose="02080604020202020204" pitchFamily="34" charset="0"/>
              <a:buChar char="•"/>
            </a:pPr>
            <a:r>
              <a:rPr lang="en-US" altLang="zh-CN" sz="2800"/>
              <a:t>USART</a:t>
            </a:r>
            <a:r>
              <a:rPr lang="zh-CN" altLang="en-US" sz="2800"/>
              <a:t>是</a:t>
            </a:r>
            <a:r>
              <a:rPr lang="en-US" altLang="zh-CN" sz="2800"/>
              <a:t>STM32</a:t>
            </a:r>
            <a:r>
              <a:rPr lang="zh-CN" altLang="en-US" sz="2800"/>
              <a:t>内部集成的硬件外设，可根据数据寄存器的一个字节数据自动生成数据帧时序，从</a:t>
            </a:r>
            <a:r>
              <a:rPr lang="en-US" altLang="zh-CN" sz="2800"/>
              <a:t>TX</a:t>
            </a:r>
            <a:r>
              <a:rPr lang="zh-CN" altLang="en-US" sz="2800"/>
              <a:t>引脚发送出去，也可自动接收</a:t>
            </a:r>
            <a:r>
              <a:rPr lang="en-US" altLang="zh-CN" sz="2800"/>
              <a:t>RX</a:t>
            </a:r>
            <a:r>
              <a:rPr lang="zh-CN" altLang="en-US" sz="2800"/>
              <a:t>引脚的数据帧时序，拼接为一个字节数据，存放在数据寄存器里</a:t>
            </a:r>
            <a:endParaRPr lang="en-US" altLang="zh-CN" sz="2800"/>
          </a:p>
          <a:p>
            <a:pPr marL="457200" indent="-457200">
              <a:buFont typeface="Arial" panose="02080604020202020204" pitchFamily="34" charset="0"/>
              <a:buChar char="•"/>
            </a:pPr>
            <a:r>
              <a:rPr lang="zh-CN" altLang="en-US" sz="2800"/>
              <a:t>自带波特率发生器，最高达</a:t>
            </a:r>
            <a:r>
              <a:rPr lang="en-US" altLang="zh-CN" sz="2800"/>
              <a:t>4.5Mbits/s</a:t>
            </a:r>
            <a:endParaRPr lang="en-US" altLang="zh-CN" sz="2800"/>
          </a:p>
          <a:p>
            <a:pPr marL="457200" indent="-457200">
              <a:buFont typeface="Arial" panose="02080604020202020204" pitchFamily="34" charset="0"/>
              <a:buChar char="•"/>
            </a:pPr>
            <a:r>
              <a:rPr lang="zh-CN" altLang="en-US" sz="2800"/>
              <a:t>可配置数据位长度（</a:t>
            </a:r>
            <a:r>
              <a:rPr lang="en-US" altLang="zh-CN" sz="2800"/>
              <a:t>8/9</a:t>
            </a:r>
            <a:r>
              <a:rPr lang="zh-CN" altLang="en-US" sz="2800"/>
              <a:t>）、停止位长度（</a:t>
            </a:r>
            <a:r>
              <a:rPr lang="en-US" altLang="zh-CN" sz="2800"/>
              <a:t>0.5/1/1.5/2</a:t>
            </a:r>
            <a:r>
              <a:rPr lang="zh-CN" altLang="en-US" sz="2800"/>
              <a:t>）</a:t>
            </a:r>
            <a:endParaRPr lang="en-US" altLang="zh-CN" sz="2800"/>
          </a:p>
          <a:p>
            <a:pPr marL="457200" indent="-457200">
              <a:buFont typeface="Arial" panose="02080604020202020204" pitchFamily="34" charset="0"/>
              <a:buChar char="•"/>
            </a:pPr>
            <a:r>
              <a:rPr lang="zh-CN" altLang="en-US" sz="2800"/>
              <a:t>可选校验位（无校验</a:t>
            </a:r>
            <a:r>
              <a:rPr lang="en-US" altLang="zh-CN" sz="2800"/>
              <a:t>/</a:t>
            </a:r>
            <a:r>
              <a:rPr lang="zh-CN" altLang="en-US" sz="2800"/>
              <a:t>奇校验</a:t>
            </a:r>
            <a:r>
              <a:rPr lang="en-US" altLang="zh-CN" sz="2800"/>
              <a:t>/</a:t>
            </a:r>
            <a:r>
              <a:rPr lang="zh-CN" altLang="en-US" sz="2800"/>
              <a:t>偶校验）</a:t>
            </a:r>
            <a:endParaRPr lang="en-US" altLang="zh-CN" sz="2800"/>
          </a:p>
          <a:p>
            <a:pPr marL="457200" indent="-457200">
              <a:buFont typeface="Arial" panose="02080604020202020204" pitchFamily="34" charset="0"/>
              <a:buChar char="•"/>
            </a:pPr>
            <a:r>
              <a:rPr lang="zh-CN" altLang="en-US" sz="2800"/>
              <a:t>支持同步模式、硬件流控制、</a:t>
            </a:r>
            <a:r>
              <a:rPr lang="en-US" altLang="zh-CN" sz="2800"/>
              <a:t>DMA</a:t>
            </a:r>
            <a:r>
              <a:rPr lang="zh-CN" altLang="en-US" sz="2800"/>
              <a:t>、智能卡、</a:t>
            </a:r>
            <a:r>
              <a:rPr lang="en-US" altLang="zh-CN" sz="2800"/>
              <a:t>IrDA</a:t>
            </a:r>
            <a:r>
              <a:rPr lang="zh-CN" altLang="en-US" sz="2800"/>
              <a:t>、</a:t>
            </a:r>
            <a:r>
              <a:rPr lang="en-US" altLang="zh-CN" sz="2800"/>
              <a:t>LIN</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en-US" altLang="zh-CN" sz="2800"/>
              <a:t>STM32F103C8T6</a:t>
            </a:r>
            <a:r>
              <a:rPr lang="zh-CN" altLang="en-US" sz="2800"/>
              <a:t> </a:t>
            </a:r>
            <a:r>
              <a:rPr lang="en-US" altLang="zh-CN" sz="2800"/>
              <a:t>USART</a:t>
            </a:r>
            <a:r>
              <a:rPr lang="zh-CN" altLang="en-US" sz="2800"/>
              <a:t>资源：</a:t>
            </a:r>
            <a:r>
              <a:rPr lang="en-US" altLang="zh-CN" sz="2800"/>
              <a:t> USART1</a:t>
            </a:r>
            <a:r>
              <a:rPr lang="zh-CN" altLang="en-US" sz="2800"/>
              <a:t>、</a:t>
            </a:r>
            <a:r>
              <a:rPr lang="en-US" altLang="zh-CN" sz="2800"/>
              <a:t> USART2</a:t>
            </a:r>
            <a:r>
              <a:rPr lang="zh-CN" altLang="en-US" sz="2800"/>
              <a:t>、</a:t>
            </a:r>
            <a:r>
              <a:rPr lang="en-US" altLang="zh-CN" sz="2800"/>
              <a:t> USART3</a:t>
            </a:r>
            <a:endParaRPr lang="en-US" altLang="zh-CN" sz="2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USART</a:t>
            </a:r>
            <a:r>
              <a:rPr lang="zh-CN" altLang="en-US" sz="3200">
                <a:latin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710834" y="1049866"/>
            <a:ext cx="4770332" cy="5305777"/>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931333" y="1140179"/>
            <a:ext cx="10329334"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78875" y="1915180"/>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发送控制器</a:t>
            </a:r>
            <a:endParaRPr lang="en-US" altLang="zh-CN"/>
          </a:p>
        </p:txBody>
      </p:sp>
      <p:cxnSp>
        <p:nvCxnSpPr>
          <p:cNvPr id="20" name="直接箭头连接符 19"/>
          <p:cNvCxnSpPr>
            <a:stCxn id="7" idx="3"/>
            <a:endCxn id="39" idx="1"/>
          </p:cNvCxnSpPr>
          <p:nvPr/>
        </p:nvCxnSpPr>
        <p:spPr>
          <a:xfrm>
            <a:off x="5819308" y="2427364"/>
            <a:ext cx="60826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96" idx="0"/>
          </p:cNvCxnSpPr>
          <p:nvPr/>
        </p:nvCxnSpPr>
        <p:spPr>
          <a:xfrm flipV="1">
            <a:off x="3204526" y="2427363"/>
            <a:ext cx="0" cy="36836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7" name="矩形 36"/>
          <p:cNvSpPr/>
          <p:nvPr/>
        </p:nvSpPr>
        <p:spPr>
          <a:xfrm>
            <a:off x="4272681" y="3649485"/>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接收控制器</a:t>
            </a:r>
            <a:endParaRPr lang="en-US" altLang="zh-CN"/>
          </a:p>
        </p:txBody>
      </p:sp>
      <p:sp>
        <p:nvSpPr>
          <p:cNvPr id="40" name="矩形 39"/>
          <p:cNvSpPr/>
          <p:nvPr/>
        </p:nvSpPr>
        <p:spPr>
          <a:xfrm>
            <a:off x="6427573" y="3450216"/>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9" name="矩形 38"/>
          <p:cNvSpPr/>
          <p:nvPr/>
        </p:nvSpPr>
        <p:spPr>
          <a:xfrm>
            <a:off x="6427573" y="1715911"/>
            <a:ext cx="3138606" cy="142290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5" name="矩形 34"/>
          <p:cNvSpPr/>
          <p:nvPr/>
        </p:nvSpPr>
        <p:spPr>
          <a:xfrm>
            <a:off x="6791169" y="188464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endParaRPr lang="en-US" altLang="zh-CN"/>
          </a:p>
        </p:txBody>
      </p:sp>
      <p:sp>
        <p:nvSpPr>
          <p:cNvPr id="36" name="矩形 35"/>
          <p:cNvSpPr/>
          <p:nvPr/>
        </p:nvSpPr>
        <p:spPr>
          <a:xfrm>
            <a:off x="6791169" y="25867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发送移位寄存器</a:t>
            </a:r>
            <a:r>
              <a:rPr lang="en-US" altLang="zh-CN"/>
              <a:t>&gt;&gt;</a:t>
            </a:r>
            <a:endParaRPr lang="en-US" altLang="zh-CN"/>
          </a:p>
        </p:txBody>
      </p:sp>
      <p:sp>
        <p:nvSpPr>
          <p:cNvPr id="12" name="箭头: 右 11"/>
          <p:cNvSpPr/>
          <p:nvPr/>
        </p:nvSpPr>
        <p:spPr>
          <a:xfrm rot="5400000">
            <a:off x="7837471" y="2236543"/>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791169" y="4330506"/>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endParaRPr lang="en-US" altLang="zh-CN"/>
          </a:p>
        </p:txBody>
      </p:sp>
      <p:sp>
        <p:nvSpPr>
          <p:cNvPr id="34" name="矩形 33"/>
          <p:cNvSpPr/>
          <p:nvPr/>
        </p:nvSpPr>
        <p:spPr>
          <a:xfrm>
            <a:off x="6791169" y="3609522"/>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接收移位寄存器</a:t>
            </a:r>
            <a:r>
              <a:rPr lang="en-US" altLang="zh-CN"/>
              <a:t>&gt;&gt;</a:t>
            </a:r>
            <a:endParaRPr lang="en-US" altLang="zh-CN"/>
          </a:p>
        </p:txBody>
      </p:sp>
      <p:sp>
        <p:nvSpPr>
          <p:cNvPr id="44" name="箭头: 右 43"/>
          <p:cNvSpPr/>
          <p:nvPr/>
        </p:nvSpPr>
        <p:spPr>
          <a:xfrm rot="5400000">
            <a:off x="7837471" y="3961417"/>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0043806" y="3105044"/>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36" idx="3"/>
            <a:endCxn id="54" idx="1"/>
          </p:cNvCxnSpPr>
          <p:nvPr/>
        </p:nvCxnSpPr>
        <p:spPr>
          <a:xfrm flipV="1">
            <a:off x="9202583" y="2776241"/>
            <a:ext cx="841223" cy="2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0043806" y="2586769"/>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56" name="直接箭头连接符 55"/>
          <p:cNvCxnSpPr>
            <a:endCxn id="34" idx="1"/>
          </p:cNvCxnSpPr>
          <p:nvPr/>
        </p:nvCxnSpPr>
        <p:spPr>
          <a:xfrm>
            <a:off x="6609644" y="3801177"/>
            <a:ext cx="18152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46" idx="1"/>
          </p:cNvCxnSpPr>
          <p:nvPr/>
        </p:nvCxnSpPr>
        <p:spPr>
          <a:xfrm flipH="1">
            <a:off x="6609644" y="3294516"/>
            <a:ext cx="343416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flipV="1">
            <a:off x="6609645" y="3294516"/>
            <a:ext cx="0" cy="50666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7" name="直接箭头连接符 66"/>
          <p:cNvCxnSpPr/>
          <p:nvPr/>
        </p:nvCxnSpPr>
        <p:spPr>
          <a:xfrm>
            <a:off x="10888233" y="2778425"/>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10888233" y="3294516"/>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1202648" y="2407162"/>
            <a:ext cx="620889" cy="369332"/>
          </a:xfrm>
          <a:prstGeom prst="rect">
            <a:avLst/>
          </a:prstGeom>
          <a:noFill/>
        </p:spPr>
        <p:txBody>
          <a:bodyPr wrap="square" rtlCol="0">
            <a:spAutoFit/>
          </a:bodyPr>
          <a:lstStyle/>
          <a:p>
            <a:pPr algn="ctr"/>
            <a:r>
              <a:rPr lang="en-US" altLang="zh-CN"/>
              <a:t>TX</a:t>
            </a:r>
            <a:endParaRPr lang="zh-CN" altLang="en-US"/>
          </a:p>
        </p:txBody>
      </p:sp>
      <p:sp>
        <p:nvSpPr>
          <p:cNvPr id="74" name="文本框 73"/>
          <p:cNvSpPr txBox="1"/>
          <p:nvPr/>
        </p:nvSpPr>
        <p:spPr>
          <a:xfrm>
            <a:off x="11202648" y="3311390"/>
            <a:ext cx="620889" cy="369332"/>
          </a:xfrm>
          <a:prstGeom prst="rect">
            <a:avLst/>
          </a:prstGeom>
          <a:noFill/>
        </p:spPr>
        <p:txBody>
          <a:bodyPr wrap="square" rtlCol="0">
            <a:spAutoFit/>
          </a:bodyPr>
          <a:lstStyle/>
          <a:p>
            <a:pPr algn="ctr"/>
            <a:r>
              <a:rPr lang="en-US" altLang="zh-CN"/>
              <a:t>RX</a:t>
            </a:r>
            <a:endParaRPr lang="zh-CN" altLang="en-US"/>
          </a:p>
        </p:txBody>
      </p:sp>
      <p:cxnSp>
        <p:nvCxnSpPr>
          <p:cNvPr id="89" name="直接箭头连接符 88"/>
          <p:cNvCxnSpPr>
            <a:stCxn id="37" idx="3"/>
            <a:endCxn id="40" idx="1"/>
          </p:cNvCxnSpPr>
          <p:nvPr/>
        </p:nvCxnSpPr>
        <p:spPr>
          <a:xfrm>
            <a:off x="5813114" y="4161669"/>
            <a:ext cx="6144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9728627"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93" name="直接箭头连接符 92"/>
          <p:cNvCxnSpPr>
            <a:endCxn id="96" idx="1"/>
          </p:cNvCxnSpPr>
          <p:nvPr/>
        </p:nvCxnSpPr>
        <p:spPr>
          <a:xfrm>
            <a:off x="1303866" y="3294516"/>
            <a:ext cx="11304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1193684" y="2925184"/>
            <a:ext cx="1147157" cy="369332"/>
          </a:xfrm>
          <a:prstGeom prst="rect">
            <a:avLst/>
          </a:prstGeom>
          <a:noFill/>
        </p:spPr>
        <p:txBody>
          <a:bodyPr wrap="square" rtlCol="0">
            <a:spAutoFit/>
          </a:bodyPr>
          <a:lstStyle/>
          <a:p>
            <a:pPr algn="ctr"/>
            <a:r>
              <a:rPr lang="en-US" altLang="zh-CN"/>
              <a:t>PCLK2/1</a:t>
            </a:r>
            <a:endParaRPr lang="zh-CN" altLang="en-US"/>
          </a:p>
        </p:txBody>
      </p:sp>
      <p:sp>
        <p:nvSpPr>
          <p:cNvPr id="96" name="矩形 95"/>
          <p:cNvSpPr/>
          <p:nvPr/>
        </p:nvSpPr>
        <p:spPr>
          <a:xfrm>
            <a:off x="2434309" y="2795732"/>
            <a:ext cx="1540433" cy="102436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a:t>
            </a:r>
            <a:endParaRPr lang="en-US" altLang="zh-CN"/>
          </a:p>
          <a:p>
            <a:pPr algn="ctr"/>
            <a:r>
              <a:rPr lang="zh-CN" altLang="en-US"/>
              <a:t>发生器</a:t>
            </a:r>
            <a:endParaRPr lang="en-US" altLang="zh-CN"/>
          </a:p>
        </p:txBody>
      </p:sp>
      <p:cxnSp>
        <p:nvCxnSpPr>
          <p:cNvPr id="102" name="直接箭头连接符 101"/>
          <p:cNvCxnSpPr>
            <a:endCxn id="7" idx="1"/>
          </p:cNvCxnSpPr>
          <p:nvPr/>
        </p:nvCxnSpPr>
        <p:spPr>
          <a:xfrm>
            <a:off x="3202945" y="2427364"/>
            <a:ext cx="10759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endCxn id="96" idx="2"/>
          </p:cNvCxnSpPr>
          <p:nvPr/>
        </p:nvCxnSpPr>
        <p:spPr>
          <a:xfrm flipV="1">
            <a:off x="3204526" y="3820099"/>
            <a:ext cx="0" cy="33213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8" name="直接箭头连接符 107"/>
          <p:cNvCxnSpPr>
            <a:endCxn id="37" idx="1"/>
          </p:cNvCxnSpPr>
          <p:nvPr/>
        </p:nvCxnSpPr>
        <p:spPr>
          <a:xfrm>
            <a:off x="3202945" y="4161669"/>
            <a:ext cx="10697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357070" y="1000873"/>
            <a:ext cx="7477860" cy="5456372"/>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357070" y="1232948"/>
            <a:ext cx="7477860" cy="4992222"/>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起始位侦测</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2357070" y="1497003"/>
            <a:ext cx="7477860" cy="44641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启动配置</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048285" y="2064258"/>
            <a:ext cx="10095430" cy="3320756"/>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数据采样</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357070" y="2258835"/>
            <a:ext cx="7477860" cy="2940447"/>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波特率发生器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发送器和接收器的波特率由波特率寄存器</a:t>
            </a:r>
            <a:r>
              <a:rPr lang="en-US" altLang="zh-CN" sz="2800"/>
              <a:t>BRR</a:t>
            </a:r>
            <a:r>
              <a:rPr lang="zh-CN" altLang="en-US" sz="2800"/>
              <a:t>里的</a:t>
            </a:r>
            <a:r>
              <a:rPr lang="en-US" altLang="zh-CN" sz="2800"/>
              <a:t>DIV</a:t>
            </a:r>
            <a:r>
              <a:rPr lang="zh-CN" altLang="en-US" sz="2800"/>
              <a:t>确定</a:t>
            </a:r>
            <a:endParaRPr lang="en-US" altLang="zh-CN" sz="2800"/>
          </a:p>
          <a:p>
            <a:pPr marL="457200" indent="-457200">
              <a:buFont typeface="Arial" panose="02080604020202020204" pitchFamily="34" charset="0"/>
              <a:buChar char="•"/>
            </a:pPr>
            <a:r>
              <a:rPr lang="zh-CN" altLang="en-US" sz="2800"/>
              <a:t>计算公式：波特率 </a:t>
            </a:r>
            <a:r>
              <a:rPr lang="en-US" altLang="zh-CN" sz="2800"/>
              <a:t>= f</a:t>
            </a:r>
            <a:r>
              <a:rPr lang="en-US" altLang="zh-CN" sz="2800" baseline="-25000"/>
              <a:t>PCLK2/1</a:t>
            </a:r>
            <a:r>
              <a:rPr lang="en-US" altLang="zh-CN" sz="2800"/>
              <a:t> / (16 * DIV)</a:t>
            </a:r>
            <a:endParaRPr lang="en-US" altLang="zh-CN" sz="2800"/>
          </a:p>
        </p:txBody>
      </p:sp>
      <p:pic>
        <p:nvPicPr>
          <p:cNvPr id="2" name="图片 1"/>
          <p:cNvPicPr>
            <a:picLocks noChangeAspect="1"/>
          </p:cNvPicPr>
          <p:nvPr/>
        </p:nvPicPr>
        <p:blipFill>
          <a:blip r:embed="rId1"/>
          <a:stretch>
            <a:fillRect/>
          </a:stretch>
        </p:blipFill>
        <p:spPr>
          <a:xfrm>
            <a:off x="2421272" y="2679878"/>
            <a:ext cx="7349453" cy="3621231"/>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HEX</a:t>
            </a:r>
            <a:r>
              <a:rPr lang="zh-CN" altLang="en-US" sz="2800"/>
              <a:t>模式</a:t>
            </a:r>
            <a:r>
              <a:rPr lang="en-US" altLang="zh-CN" sz="2800"/>
              <a:t>/</a:t>
            </a:r>
            <a:r>
              <a:rPr lang="zh-CN" altLang="en-US" sz="2800"/>
              <a:t>十六进制模式</a:t>
            </a:r>
            <a:r>
              <a:rPr lang="en-US" altLang="zh-CN" sz="2800"/>
              <a:t>/</a:t>
            </a:r>
            <a:r>
              <a:rPr lang="zh-CN" altLang="en-US" sz="2800"/>
              <a:t>二进制模式：以原始数据的形式显示</a:t>
            </a:r>
            <a:endParaRPr lang="en-US" altLang="zh-CN" sz="2800"/>
          </a:p>
          <a:p>
            <a:pPr marL="457200" indent="-457200">
              <a:buFont typeface="Arial" panose="02080604020202020204" pitchFamily="34" charset="0"/>
              <a:buChar char="•"/>
            </a:pPr>
            <a:r>
              <a:rPr lang="zh-CN" altLang="en-US" sz="2800"/>
              <a:t>文本模式</a:t>
            </a:r>
            <a:r>
              <a:rPr lang="en-US" altLang="zh-CN" sz="2800"/>
              <a:t>/</a:t>
            </a:r>
            <a:r>
              <a:rPr lang="zh-CN" altLang="en-US" sz="2800"/>
              <a:t>字符模式：以原始数据编码后的形式显示</a:t>
            </a:r>
            <a:endParaRPr lang="en-US" altLang="zh-CN" sz="2800"/>
          </a:p>
        </p:txBody>
      </p:sp>
      <p:pic>
        <p:nvPicPr>
          <p:cNvPr id="7" name="图片 6"/>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519985" y="2679878"/>
            <a:ext cx="6155436" cy="3485852"/>
          </a:xfrm>
          <a:prstGeom prst="rect">
            <a:avLst/>
          </a:prstGeom>
        </p:spPr>
      </p:pic>
      <p:grpSp>
        <p:nvGrpSpPr>
          <p:cNvPr id="38" name="组合 37"/>
          <p:cNvGrpSpPr/>
          <p:nvPr/>
        </p:nvGrpSpPr>
        <p:grpSpPr>
          <a:xfrm>
            <a:off x="7194759" y="2912689"/>
            <a:ext cx="4164167" cy="3023019"/>
            <a:chOff x="7364092" y="2822378"/>
            <a:chExt cx="4164167" cy="3023019"/>
          </a:xfrm>
        </p:grpSpPr>
        <p:sp>
          <p:nvSpPr>
            <p:cNvPr id="8" name="矩形 7"/>
            <p:cNvSpPr/>
            <p:nvPr/>
          </p:nvSpPr>
          <p:spPr>
            <a:xfrm>
              <a:off x="7490735"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cxnSp>
          <p:nvCxnSpPr>
            <p:cNvPr id="10" name="直接连接符 9"/>
            <p:cNvCxnSpPr/>
            <p:nvPr/>
          </p:nvCxnSpPr>
          <p:spPr>
            <a:xfrm>
              <a:off x="8868305" y="4206460"/>
              <a:ext cx="11557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0577370"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sp>
          <p:nvSpPr>
            <p:cNvPr id="12" name="矩形 11"/>
            <p:cNvSpPr/>
            <p:nvPr/>
          </p:nvSpPr>
          <p:spPr>
            <a:xfrm>
              <a:off x="7490735" y="4597024"/>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编码</a:t>
              </a:r>
              <a:endParaRPr lang="zh-CN" altLang="en-US"/>
            </a:p>
          </p:txBody>
        </p:sp>
        <p:sp>
          <p:nvSpPr>
            <p:cNvPr id="13" name="矩形 12"/>
            <p:cNvSpPr/>
            <p:nvPr/>
          </p:nvSpPr>
          <p:spPr>
            <a:xfrm>
              <a:off x="10577370" y="4597023"/>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译码</a:t>
              </a:r>
              <a:endParaRPr lang="zh-CN" altLang="en-US"/>
            </a:p>
          </p:txBody>
        </p:sp>
        <p:sp>
          <p:nvSpPr>
            <p:cNvPr id="14" name="矩形 13"/>
            <p:cNvSpPr/>
            <p:nvPr/>
          </p:nvSpPr>
          <p:spPr>
            <a:xfrm>
              <a:off x="7490735"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5" name="矩形 14"/>
            <p:cNvSpPr/>
            <p:nvPr/>
          </p:nvSpPr>
          <p:spPr>
            <a:xfrm>
              <a:off x="10577370"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6" name="文本框 15"/>
            <p:cNvSpPr txBox="1"/>
            <p:nvPr/>
          </p:nvSpPr>
          <p:spPr>
            <a:xfrm>
              <a:off x="9100101" y="3840169"/>
              <a:ext cx="692150" cy="369332"/>
            </a:xfrm>
            <a:prstGeom prst="rect">
              <a:avLst/>
            </a:prstGeom>
            <a:noFill/>
          </p:spPr>
          <p:txBody>
            <a:bodyPr wrap="square" rtlCol="0">
              <a:spAutoFit/>
            </a:bodyPr>
            <a:lstStyle/>
            <a:p>
              <a:pPr algn="ctr"/>
              <a:r>
                <a:rPr lang="en-US" altLang="zh-CN"/>
                <a:t>0x41</a:t>
              </a:r>
              <a:endParaRPr lang="zh-CN" altLang="en-US"/>
            </a:p>
          </p:txBody>
        </p:sp>
        <p:sp>
          <p:nvSpPr>
            <p:cNvPr id="17" name="文本框 16"/>
            <p:cNvSpPr txBox="1"/>
            <p:nvPr/>
          </p:nvSpPr>
          <p:spPr>
            <a:xfrm>
              <a:off x="7364092" y="2822378"/>
              <a:ext cx="1077532" cy="369332"/>
            </a:xfrm>
            <a:prstGeom prst="rect">
              <a:avLst/>
            </a:prstGeom>
            <a:noFill/>
          </p:spPr>
          <p:txBody>
            <a:bodyPr wrap="square" rtlCol="0">
              <a:spAutoFit/>
            </a:bodyPr>
            <a:lstStyle/>
            <a:p>
              <a:pPr algn="ctr"/>
              <a:r>
                <a:rPr lang="zh-CN" altLang="en-US"/>
                <a:t>发送方</a:t>
              </a:r>
              <a:endParaRPr lang="zh-CN" altLang="en-US"/>
            </a:p>
          </p:txBody>
        </p:sp>
        <p:sp>
          <p:nvSpPr>
            <p:cNvPr id="19" name="文本框 18"/>
            <p:cNvSpPr txBox="1"/>
            <p:nvPr/>
          </p:nvSpPr>
          <p:spPr>
            <a:xfrm>
              <a:off x="10450727" y="2822378"/>
              <a:ext cx="1077532" cy="369332"/>
            </a:xfrm>
            <a:prstGeom prst="rect">
              <a:avLst/>
            </a:prstGeom>
            <a:noFill/>
          </p:spPr>
          <p:txBody>
            <a:bodyPr wrap="square" rtlCol="0">
              <a:spAutoFit/>
            </a:bodyPr>
            <a:lstStyle/>
            <a:p>
              <a:pPr algn="ctr"/>
              <a:r>
                <a:rPr lang="zh-CN" altLang="en-US"/>
                <a:t>接收方</a:t>
              </a:r>
              <a:endParaRPr lang="zh-CN" altLang="en-US"/>
            </a:p>
          </p:txBody>
        </p:sp>
        <p:cxnSp>
          <p:nvCxnSpPr>
            <p:cNvPr id="24" name="直接箭头连接符 23"/>
            <p:cNvCxnSpPr/>
            <p:nvPr/>
          </p:nvCxnSpPr>
          <p:spPr>
            <a:xfrm>
              <a:off x="8314982" y="3815896"/>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8314982" y="4206460"/>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0024047" y="3815896"/>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0024048" y="4206460"/>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4" idx="0"/>
              <a:endCxn id="12" idx="2"/>
            </p:cNvCxnSpPr>
            <p:nvPr/>
          </p:nvCxnSpPr>
          <p:spPr>
            <a:xfrm flipV="1">
              <a:off x="7902859" y="5044565"/>
              <a:ext cx="0" cy="35329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10989494" y="5044564"/>
              <a:ext cx="0" cy="3532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0413918" y="2125017"/>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 name="组合 2"/>
          <p:cNvGrpSpPr/>
          <p:nvPr/>
        </p:nvGrpSpPr>
        <p:grpSpPr>
          <a:xfrm>
            <a:off x="832038" y="2187005"/>
            <a:ext cx="9581880" cy="399245"/>
            <a:chOff x="862885" y="2653048"/>
            <a:chExt cx="9581880" cy="399245"/>
          </a:xfrm>
        </p:grpSpPr>
        <p:sp>
          <p:nvSpPr>
            <p:cNvPr id="2" name="矩形 1"/>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5" name="矩形 4"/>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7" name="矩形 6"/>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8" name="矩形 7"/>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9" name="矩形 8"/>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0" name="矩形 9"/>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1" name="矩形 10"/>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2" name="矩形 11"/>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3" name="矩形 12"/>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4" name="矩形 13"/>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5" name="矩形 14"/>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6" name="矩形 15"/>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25" name="右大括号 24"/>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29" name="文本框 28"/>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30" name="文本框 29"/>
          <p:cNvSpPr txBox="1"/>
          <p:nvPr/>
        </p:nvSpPr>
        <p:spPr>
          <a:xfrm>
            <a:off x="570963" y="1236373"/>
            <a:ext cx="11050073"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固定包长，含包头包尾</a:t>
            </a:r>
            <a:endParaRPr lang="en-US" altLang="zh-CN" sz="2800"/>
          </a:p>
        </p:txBody>
      </p:sp>
      <p:sp>
        <p:nvSpPr>
          <p:cNvPr id="31" name="文本框 30"/>
          <p:cNvSpPr txBox="1"/>
          <p:nvPr/>
        </p:nvSpPr>
        <p:spPr>
          <a:xfrm>
            <a:off x="9615428" y="4637175"/>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2" name="组合 31"/>
          <p:cNvGrpSpPr/>
          <p:nvPr/>
        </p:nvGrpSpPr>
        <p:grpSpPr>
          <a:xfrm>
            <a:off x="832038" y="4699163"/>
            <a:ext cx="8783390" cy="399245"/>
            <a:chOff x="862885" y="2653048"/>
            <a:chExt cx="8783390" cy="399245"/>
          </a:xfrm>
        </p:grpSpPr>
        <p:sp>
          <p:nvSpPr>
            <p:cNvPr id="33" name="矩形 32"/>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34" name="矩形 33"/>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35" name="矩形 34"/>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36" name="矩形 35"/>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37" name="矩形 36"/>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38" name="矩形 37"/>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39" name="矩形 38"/>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40" name="矩形 39"/>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41" name="矩形 40"/>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42" name="矩形 41"/>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44" name="矩形 43"/>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45" name="右大括号 44"/>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48" name="文本框 47"/>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49" name="文本框 48"/>
          <p:cNvSpPr txBox="1"/>
          <p:nvPr/>
        </p:nvSpPr>
        <p:spPr>
          <a:xfrm>
            <a:off x="570963" y="3748531"/>
            <a:ext cx="11050073"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可变包长，含包头包尾</a:t>
            </a:r>
            <a:endParaRPr lang="en-US" altLang="zh-CN" sz="28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文本数据包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0413918" y="2125017"/>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 name="组合 2"/>
          <p:cNvGrpSpPr/>
          <p:nvPr/>
        </p:nvGrpSpPr>
        <p:grpSpPr>
          <a:xfrm>
            <a:off x="832038" y="2187005"/>
            <a:ext cx="9581880" cy="399245"/>
            <a:chOff x="862885" y="2653048"/>
            <a:chExt cx="9581880" cy="399245"/>
          </a:xfrm>
        </p:grpSpPr>
        <p:sp>
          <p:nvSpPr>
            <p:cNvPr id="2" name="矩形 1"/>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5" name="矩形 4"/>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7" name="矩形 6"/>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8" name="矩形 7"/>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9" name="矩形 8"/>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0" name="矩形 9"/>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1" name="矩形 10"/>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2" name="矩形 11"/>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3" name="矩形 12"/>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4" name="矩形 13"/>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'F'</a:t>
              </a:r>
              <a:endParaRPr lang="zh-CN" altLang="en-US"/>
            </a:p>
          </p:txBody>
        </p:sp>
        <p:sp>
          <p:nvSpPr>
            <p:cNvPr id="15" name="矩形 14"/>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6" name="矩形 15"/>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25" name="右大括号 24"/>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29" name="文本框 28"/>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30" name="文本框 29"/>
          <p:cNvSpPr txBox="1"/>
          <p:nvPr/>
        </p:nvSpPr>
        <p:spPr>
          <a:xfrm>
            <a:off x="570963" y="1236373"/>
            <a:ext cx="11050073"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固定包长，含包头包尾</a:t>
            </a:r>
            <a:endParaRPr lang="en-US" altLang="zh-CN" sz="2800"/>
          </a:p>
        </p:txBody>
      </p:sp>
      <p:sp>
        <p:nvSpPr>
          <p:cNvPr id="31" name="文本框 30"/>
          <p:cNvSpPr txBox="1"/>
          <p:nvPr/>
        </p:nvSpPr>
        <p:spPr>
          <a:xfrm>
            <a:off x="9615428" y="4637175"/>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2" name="组合 31"/>
          <p:cNvGrpSpPr/>
          <p:nvPr/>
        </p:nvGrpSpPr>
        <p:grpSpPr>
          <a:xfrm>
            <a:off x="832038" y="4699163"/>
            <a:ext cx="8783390" cy="399245"/>
            <a:chOff x="862885" y="2653048"/>
            <a:chExt cx="8783390" cy="399245"/>
          </a:xfrm>
        </p:grpSpPr>
        <p:sp>
          <p:nvSpPr>
            <p:cNvPr id="33" name="矩形 32"/>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34" name="矩形 33"/>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35" name="矩形 34"/>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36" name="矩形 35"/>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37" name="矩形 36"/>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38" name="矩形 37"/>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39" name="矩形 38"/>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40" name="矩形 39"/>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41" name="矩形 40"/>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42" name="矩形 41"/>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44" name="矩形 43"/>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45" name="右大括号 44"/>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48" name="文本框 47"/>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49" name="文本框 48"/>
          <p:cNvSpPr txBox="1"/>
          <p:nvPr/>
        </p:nvSpPr>
        <p:spPr>
          <a:xfrm>
            <a:off x="570963" y="3748531"/>
            <a:ext cx="11050073"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可变包长，含包头包尾</a:t>
            </a:r>
            <a:endParaRPr lang="en-US" altLang="zh-CN" sz="28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数据包接收</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10413918" y="1492840"/>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7" name="组合 6"/>
          <p:cNvGrpSpPr/>
          <p:nvPr/>
        </p:nvGrpSpPr>
        <p:grpSpPr>
          <a:xfrm>
            <a:off x="832038" y="1554828"/>
            <a:ext cx="9581880" cy="399245"/>
            <a:chOff x="862885" y="2653048"/>
            <a:chExt cx="9581880" cy="399245"/>
          </a:xfrm>
        </p:grpSpPr>
        <p:sp>
          <p:nvSpPr>
            <p:cNvPr id="8" name="矩形 7"/>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9" name="矩形 8"/>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10" name="矩形 9"/>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11" name="矩形 10"/>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12" name="矩形 11"/>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3" name="矩形 12"/>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4" name="矩形 13"/>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5" name="矩形 14"/>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6" name="矩形 15"/>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7" name="矩形 16"/>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8" name="矩形 17"/>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9" name="矩形 18"/>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grpSp>
        <p:nvGrpSpPr>
          <p:cNvPr id="43" name="组合 42"/>
          <p:cNvGrpSpPr/>
          <p:nvPr/>
        </p:nvGrpSpPr>
        <p:grpSpPr>
          <a:xfrm>
            <a:off x="2748318" y="1817612"/>
            <a:ext cx="6695365" cy="3919033"/>
            <a:chOff x="2415040" y="1817612"/>
            <a:chExt cx="6695365" cy="3919033"/>
          </a:xfrm>
        </p:grpSpPr>
        <p:sp>
          <p:nvSpPr>
            <p:cNvPr id="37" name="弧形 36"/>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2" name="组合 41"/>
            <p:cNvGrpSpPr/>
            <p:nvPr/>
          </p:nvGrpSpPr>
          <p:grpSpPr>
            <a:xfrm>
              <a:off x="2415040" y="2779322"/>
              <a:ext cx="6695365" cy="2957323"/>
              <a:chOff x="2328342" y="2511724"/>
              <a:chExt cx="6695365" cy="2957323"/>
            </a:xfrm>
          </p:grpSpPr>
          <p:sp>
            <p:nvSpPr>
              <p:cNvPr id="2" name="椭圆 1"/>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endParaRPr lang="en-US" altLang="zh-CN"/>
              </a:p>
              <a:p>
                <a:pPr algn="ctr"/>
                <a:r>
                  <a:rPr lang="zh-CN" altLang="en-US"/>
                  <a:t>等待包头</a:t>
                </a:r>
                <a:endParaRPr lang="zh-CN" altLang="en-US"/>
              </a:p>
            </p:txBody>
          </p:sp>
          <p:sp>
            <p:nvSpPr>
              <p:cNvPr id="20" name="椭圆 19"/>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endParaRPr lang="en-US" altLang="zh-CN"/>
              </a:p>
              <a:p>
                <a:pPr algn="ctr"/>
                <a:r>
                  <a:rPr lang="zh-CN" altLang="en-US"/>
                  <a:t>接收数据</a:t>
                </a:r>
                <a:endParaRPr lang="zh-CN" altLang="en-US"/>
              </a:p>
            </p:txBody>
          </p:sp>
          <p:sp>
            <p:nvSpPr>
              <p:cNvPr id="21" name="椭圆 20"/>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endParaRPr lang="en-US" altLang="zh-CN"/>
              </a:p>
              <a:p>
                <a:pPr algn="ctr"/>
                <a:r>
                  <a:rPr lang="zh-CN" altLang="en-US"/>
                  <a:t>等待包尾</a:t>
                </a:r>
                <a:endParaRPr lang="zh-CN" altLang="en-US"/>
              </a:p>
            </p:txBody>
          </p:sp>
          <p:cxnSp>
            <p:nvCxnSpPr>
              <p:cNvPr id="22" name="直接箭头连接符 21"/>
              <p:cNvCxnSpPr>
                <a:stCxn id="2" idx="6"/>
                <a:endCxn id="20"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0xFF</a:t>
                </a:r>
                <a:endParaRPr lang="en-US" altLang="zh-CN"/>
              </a:p>
            </p:txBody>
          </p:sp>
          <p:sp>
            <p:nvSpPr>
              <p:cNvPr id="29" name="弧形 28"/>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31" name="弧形 30"/>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4675117" y="2511724"/>
                <a:ext cx="1961884" cy="369332"/>
              </a:xfrm>
              <a:prstGeom prst="rect">
                <a:avLst/>
              </a:prstGeom>
              <a:noFill/>
            </p:spPr>
            <p:txBody>
              <a:bodyPr wrap="square" rtlCol="0">
                <a:spAutoFit/>
              </a:bodyPr>
              <a:lstStyle/>
              <a:p>
                <a:pPr algn="ctr"/>
                <a:r>
                  <a:rPr lang="zh-CN" altLang="en-US"/>
                  <a:t>未收够</a:t>
                </a:r>
                <a:r>
                  <a:rPr lang="en-US" altLang="zh-CN"/>
                  <a:t>4</a:t>
                </a:r>
                <a:r>
                  <a:rPr lang="zh-CN" altLang="en-US"/>
                  <a:t>个数据</a:t>
                </a:r>
                <a:endParaRPr lang="en-US" altLang="zh-CN"/>
              </a:p>
            </p:txBody>
          </p:sp>
          <p:sp>
            <p:nvSpPr>
              <p:cNvPr id="34" name="文本框 33"/>
              <p:cNvSpPr txBox="1"/>
              <p:nvPr/>
            </p:nvSpPr>
            <p:spPr>
              <a:xfrm>
                <a:off x="6106029" y="3552137"/>
                <a:ext cx="1581163" cy="369332"/>
              </a:xfrm>
              <a:prstGeom prst="rect">
                <a:avLst/>
              </a:prstGeom>
              <a:noFill/>
            </p:spPr>
            <p:txBody>
              <a:bodyPr wrap="square" rtlCol="0">
                <a:spAutoFit/>
              </a:bodyPr>
              <a:lstStyle/>
              <a:p>
                <a:pPr algn="ctr"/>
                <a:r>
                  <a:rPr lang="zh-CN" altLang="en-US"/>
                  <a:t>收够</a:t>
                </a:r>
                <a:r>
                  <a:rPr lang="en-US" altLang="zh-CN"/>
                  <a:t>4</a:t>
                </a:r>
                <a:r>
                  <a:rPr lang="zh-CN" altLang="en-US"/>
                  <a:t>个数据</a:t>
                </a:r>
                <a:endParaRPr lang="en-US" altLang="zh-CN"/>
              </a:p>
            </p:txBody>
          </p:sp>
          <p:sp>
            <p:nvSpPr>
              <p:cNvPr id="35" name="弧形 34"/>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40" name="直接箭头连接符 39"/>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0xFE</a:t>
                </a:r>
                <a:endParaRPr lang="en-US" altLang="zh-CN"/>
              </a:p>
            </p:txBody>
          </p:sp>
        </p:gr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文本数据包接收</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9615428" y="1492840"/>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7" name="组合 6"/>
          <p:cNvGrpSpPr/>
          <p:nvPr/>
        </p:nvGrpSpPr>
        <p:grpSpPr>
          <a:xfrm>
            <a:off x="832038" y="1554828"/>
            <a:ext cx="8783390" cy="399245"/>
            <a:chOff x="862885" y="2653048"/>
            <a:chExt cx="8783390" cy="399245"/>
          </a:xfrm>
        </p:grpSpPr>
        <p:sp>
          <p:nvSpPr>
            <p:cNvPr id="8" name="矩形 7"/>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9" name="矩形 8"/>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10" name="矩形 9"/>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11" name="矩形 10"/>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12" name="矩形 11"/>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3" name="矩形 12"/>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4" name="矩形 13"/>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5" name="矩形 14"/>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6" name="矩形 15"/>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7" name="矩形 16"/>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8" name="矩形 17"/>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grpSp>
        <p:nvGrpSpPr>
          <p:cNvPr id="2" name="组合 1"/>
          <p:cNvGrpSpPr/>
          <p:nvPr/>
        </p:nvGrpSpPr>
        <p:grpSpPr>
          <a:xfrm>
            <a:off x="2748318" y="1817612"/>
            <a:ext cx="6695365" cy="3919033"/>
            <a:chOff x="2415040" y="1817612"/>
            <a:chExt cx="6695365" cy="3919033"/>
          </a:xfrm>
        </p:grpSpPr>
        <p:grpSp>
          <p:nvGrpSpPr>
            <p:cNvPr id="46" name="组合 45"/>
            <p:cNvGrpSpPr/>
            <p:nvPr/>
          </p:nvGrpSpPr>
          <p:grpSpPr>
            <a:xfrm>
              <a:off x="2415040" y="2779322"/>
              <a:ext cx="6695365" cy="2957323"/>
              <a:chOff x="2328342" y="2511724"/>
              <a:chExt cx="6695365" cy="2957323"/>
            </a:xfrm>
          </p:grpSpPr>
          <p:sp>
            <p:nvSpPr>
              <p:cNvPr id="47" name="椭圆 46"/>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endParaRPr lang="en-US" altLang="zh-CN"/>
              </a:p>
              <a:p>
                <a:pPr algn="ctr"/>
                <a:r>
                  <a:rPr lang="zh-CN" altLang="en-US"/>
                  <a:t>等待包头</a:t>
                </a:r>
                <a:endParaRPr lang="zh-CN" altLang="en-US"/>
              </a:p>
            </p:txBody>
          </p:sp>
          <p:sp>
            <p:nvSpPr>
              <p:cNvPr id="48" name="椭圆 47"/>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endParaRPr lang="en-US" altLang="zh-CN"/>
              </a:p>
              <a:p>
                <a:pPr algn="ctr"/>
                <a:r>
                  <a:rPr lang="zh-CN" altLang="en-US" sz="1400"/>
                  <a:t>接收数据等待包尾</a:t>
                </a:r>
                <a:endParaRPr lang="zh-CN" altLang="en-US" sz="1400"/>
              </a:p>
            </p:txBody>
          </p:sp>
          <p:sp>
            <p:nvSpPr>
              <p:cNvPr id="49" name="椭圆 48"/>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endParaRPr lang="en-US" altLang="zh-CN"/>
              </a:p>
              <a:p>
                <a:pPr algn="ctr"/>
                <a:r>
                  <a:rPr lang="zh-CN" altLang="en-US"/>
                  <a:t>等待包尾</a:t>
                </a:r>
                <a:endParaRPr lang="zh-CN" altLang="en-US"/>
              </a:p>
            </p:txBody>
          </p:sp>
          <p:cxnSp>
            <p:nvCxnSpPr>
              <p:cNvPr id="50" name="直接箭头连接符 49"/>
              <p:cNvCxnSpPr>
                <a:stCxn id="47" idx="6"/>
                <a:endCxn id="48"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a:t>
                </a:r>
                <a:endParaRPr lang="en-US" altLang="zh-CN"/>
              </a:p>
            </p:txBody>
          </p:sp>
          <p:sp>
            <p:nvSpPr>
              <p:cNvPr id="52" name="弧形 51"/>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文本框 52"/>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54" name="弧形 53"/>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文本框 54"/>
              <p:cNvSpPr txBox="1"/>
              <p:nvPr/>
            </p:nvSpPr>
            <p:spPr>
              <a:xfrm>
                <a:off x="4675117" y="2511724"/>
                <a:ext cx="1961884" cy="369332"/>
              </a:xfrm>
              <a:prstGeom prst="rect">
                <a:avLst/>
              </a:prstGeom>
              <a:noFill/>
            </p:spPr>
            <p:txBody>
              <a:bodyPr wrap="square" rtlCol="0">
                <a:spAutoFit/>
              </a:bodyPr>
              <a:lstStyle/>
              <a:p>
                <a:pPr algn="ctr"/>
                <a:r>
                  <a:rPr lang="zh-CN" altLang="en-US"/>
                  <a:t>收到其他数据</a:t>
                </a:r>
                <a:endParaRPr lang="en-US" altLang="zh-CN"/>
              </a:p>
            </p:txBody>
          </p:sp>
          <p:sp>
            <p:nvSpPr>
              <p:cNvPr id="56" name="文本框 55"/>
              <p:cNvSpPr txBox="1"/>
              <p:nvPr/>
            </p:nvSpPr>
            <p:spPr>
              <a:xfrm>
                <a:off x="6106029" y="3552137"/>
                <a:ext cx="1581163" cy="369332"/>
              </a:xfrm>
              <a:prstGeom prst="rect">
                <a:avLst/>
              </a:prstGeom>
              <a:noFill/>
            </p:spPr>
            <p:txBody>
              <a:bodyPr wrap="square" rtlCol="0">
                <a:spAutoFit/>
              </a:bodyPr>
              <a:lstStyle/>
              <a:p>
                <a:pPr algn="ctr"/>
                <a:r>
                  <a:rPr lang="zh-CN" altLang="en-US"/>
                  <a:t>收到</a:t>
                </a:r>
                <a:r>
                  <a:rPr lang="en-US" altLang="zh-CN"/>
                  <a:t>'\r'</a:t>
                </a:r>
                <a:endParaRPr lang="en-US" altLang="zh-CN"/>
              </a:p>
            </p:txBody>
          </p:sp>
          <p:sp>
            <p:nvSpPr>
              <p:cNvPr id="57" name="弧形 56"/>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文本框 57"/>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59" name="直接箭头连接符 58"/>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'\n'</a:t>
                </a:r>
                <a:endParaRPr lang="en-US" altLang="zh-CN"/>
              </a:p>
            </p:txBody>
          </p:sp>
        </p:grpSp>
        <p:sp>
          <p:nvSpPr>
            <p:cNvPr id="61" name="弧形 60"/>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通信</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I2C</a:t>
            </a:r>
            <a:r>
              <a:rPr lang="zh-CN" altLang="en-US" sz="2800"/>
              <a:t>（</a:t>
            </a:r>
            <a:r>
              <a:rPr lang="en-US" altLang="zh-CN" sz="2800"/>
              <a:t>Inter IC Bus</a:t>
            </a:r>
            <a:r>
              <a:rPr lang="zh-CN" altLang="en-US" sz="2800"/>
              <a:t>）是由</a:t>
            </a:r>
            <a:r>
              <a:rPr lang="en-US" altLang="zh-CN" sz="2800"/>
              <a:t>Philips</a:t>
            </a:r>
            <a:r>
              <a:rPr lang="zh-CN" altLang="en-US" sz="2800"/>
              <a:t>公司开发的一种通用数据总线</a:t>
            </a:r>
            <a:endParaRPr lang="en-US" altLang="zh-CN" sz="2800"/>
          </a:p>
          <a:p>
            <a:pPr marL="457200" indent="-457200">
              <a:buFont typeface="Arial" panose="02080604020202020204" pitchFamily="34" charset="0"/>
              <a:buChar char="•"/>
            </a:pPr>
            <a:r>
              <a:rPr lang="zh-CN" altLang="en-US" sz="2800"/>
              <a:t>两根通信线：</a:t>
            </a:r>
            <a:r>
              <a:rPr lang="en-US" altLang="zh-CN" sz="2800"/>
              <a:t>SCL</a:t>
            </a:r>
            <a:r>
              <a:rPr lang="zh-CN" altLang="en-US" sz="2800"/>
              <a:t>（</a:t>
            </a:r>
            <a:r>
              <a:rPr lang="en-US" altLang="zh-CN" sz="2800"/>
              <a:t>Serial Clock</a:t>
            </a:r>
            <a:r>
              <a:rPr lang="zh-CN" altLang="en-US" sz="2800"/>
              <a:t>）、</a:t>
            </a:r>
            <a:r>
              <a:rPr lang="en-US" altLang="zh-CN" sz="2800"/>
              <a:t>SDA</a:t>
            </a:r>
            <a:r>
              <a:rPr lang="zh-CN" altLang="en-US" sz="2800"/>
              <a:t>（</a:t>
            </a:r>
            <a:r>
              <a:rPr lang="en-US" altLang="zh-CN" sz="2800"/>
              <a:t>Serial Data</a:t>
            </a:r>
            <a:r>
              <a:rPr lang="zh-CN" altLang="en-US" sz="2800"/>
              <a:t>）</a:t>
            </a:r>
            <a:endParaRPr lang="en-US" altLang="zh-CN" sz="2800"/>
          </a:p>
          <a:p>
            <a:pPr marL="457200" indent="-457200">
              <a:buFont typeface="Arial" panose="02080604020202020204" pitchFamily="34" charset="0"/>
              <a:buChar char="•"/>
            </a:pPr>
            <a:r>
              <a:rPr lang="zh-CN" altLang="en-US" sz="2800"/>
              <a:t>同步，半双工</a:t>
            </a:r>
            <a:endParaRPr lang="en-US" altLang="zh-CN" sz="2800"/>
          </a:p>
          <a:p>
            <a:pPr marL="457200" indent="-457200">
              <a:buFont typeface="Arial" panose="02080604020202020204" pitchFamily="34" charset="0"/>
              <a:buChar char="•"/>
            </a:pPr>
            <a:r>
              <a:rPr lang="zh-CN" altLang="en-US" sz="2800"/>
              <a:t>带数据应答</a:t>
            </a:r>
            <a:endParaRPr lang="en-US" altLang="zh-CN" sz="2800"/>
          </a:p>
          <a:p>
            <a:pPr marL="457200" indent="-457200">
              <a:buFont typeface="Arial" panose="02080604020202020204" pitchFamily="34" charset="0"/>
              <a:buChar char="•"/>
            </a:pPr>
            <a:r>
              <a:rPr lang="zh-CN" altLang="en-US" sz="2800"/>
              <a:t>支持总线挂载多设备（一主多从、多主多从）</a:t>
            </a:r>
            <a:endParaRPr lang="en-US" altLang="zh-CN" sz="2800"/>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3586795" y="3987330"/>
            <a:ext cx="1942958" cy="1963303"/>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0727" y="3873052"/>
            <a:ext cx="2192994" cy="2192994"/>
          </a:xfrm>
          <a:prstGeom prst="rect">
            <a:avLst/>
          </a:prstGeom>
        </p:spPr>
      </p:pic>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55338" y="3873053"/>
            <a:ext cx="2549803" cy="219185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66" y="3874825"/>
            <a:ext cx="2514543" cy="2190086"/>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9" name="文本框 8"/>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所有</a:t>
            </a:r>
            <a:r>
              <a:rPr lang="en-US" altLang="zh-CN" sz="2800"/>
              <a:t>I2C</a:t>
            </a:r>
            <a:r>
              <a:rPr lang="zh-CN" altLang="en-US" sz="2800"/>
              <a:t>设备的</a:t>
            </a:r>
            <a:r>
              <a:rPr lang="en-US" altLang="zh-CN" sz="2800"/>
              <a:t>SCL</a:t>
            </a:r>
            <a:r>
              <a:rPr lang="zh-CN" altLang="en-US" sz="2800"/>
              <a:t>连在一起，</a:t>
            </a:r>
            <a:r>
              <a:rPr lang="en-US" altLang="zh-CN" sz="2800"/>
              <a:t>SDA</a:t>
            </a:r>
            <a:r>
              <a:rPr lang="zh-CN" altLang="en-US" sz="2800"/>
              <a:t>连在一起</a:t>
            </a:r>
            <a:endParaRPr lang="en-US" altLang="zh-CN" sz="2800"/>
          </a:p>
          <a:p>
            <a:pPr marL="457200" indent="-457200">
              <a:buFont typeface="Arial" panose="02080604020202020204" pitchFamily="34" charset="0"/>
              <a:buChar char="•"/>
            </a:pPr>
            <a:r>
              <a:rPr lang="zh-CN" altLang="en-US" sz="2800"/>
              <a:t>设备的</a:t>
            </a:r>
            <a:r>
              <a:rPr lang="en-US" altLang="zh-CN" sz="2800"/>
              <a:t>SCL</a:t>
            </a:r>
            <a:r>
              <a:rPr lang="zh-CN" altLang="en-US" sz="2800"/>
              <a:t>和</a:t>
            </a:r>
            <a:r>
              <a:rPr lang="en-US" altLang="zh-CN" sz="2800"/>
              <a:t>SDA</a:t>
            </a:r>
            <a:r>
              <a:rPr lang="zh-CN" altLang="en-US" sz="2800"/>
              <a:t>均要配置成开漏输出模式</a:t>
            </a:r>
            <a:endParaRPr lang="en-US" altLang="zh-CN" sz="2800"/>
          </a:p>
          <a:p>
            <a:pPr marL="457200" indent="-457200">
              <a:buFont typeface="Arial" panose="02080604020202020204" pitchFamily="34" charset="0"/>
              <a:buChar char="•"/>
            </a:pPr>
            <a:r>
              <a:rPr lang="en-US" altLang="zh-CN" sz="2800"/>
              <a:t>SCL</a:t>
            </a:r>
            <a:r>
              <a:rPr lang="zh-CN" altLang="en-US" sz="2800"/>
              <a:t>和</a:t>
            </a:r>
            <a:r>
              <a:rPr lang="en-US" altLang="zh-CN" sz="2800"/>
              <a:t>SDA</a:t>
            </a:r>
            <a:r>
              <a:rPr lang="zh-CN" altLang="en-US" sz="2800"/>
              <a:t>各添加一个上拉电阻，阻值一般为</a:t>
            </a:r>
            <a:r>
              <a:rPr lang="en-US" altLang="zh-CN" sz="2800"/>
              <a:t>4.7KΩ</a:t>
            </a:r>
            <a:r>
              <a:rPr lang="zh-CN" altLang="en-US" sz="2800"/>
              <a:t>左右</a:t>
            </a:r>
            <a:endParaRPr lang="en-US" altLang="zh-CN" sz="2800"/>
          </a:p>
        </p:txBody>
      </p:sp>
      <p:pic>
        <p:nvPicPr>
          <p:cNvPr id="11" name="图片 10"/>
          <p:cNvPicPr>
            <a:picLocks noChangeAspect="1"/>
          </p:cNvPicPr>
          <p:nvPr/>
        </p:nvPicPr>
        <p:blipFill>
          <a:blip r:embed="rId1"/>
          <a:stretch>
            <a:fillRect/>
          </a:stretch>
        </p:blipFill>
        <p:spPr>
          <a:xfrm>
            <a:off x="6918078" y="3110765"/>
            <a:ext cx="4400413" cy="2801597"/>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23" y="3110766"/>
            <a:ext cx="5879108" cy="2801597"/>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起始条件：</a:t>
            </a:r>
            <a:r>
              <a:rPr lang="en-US" altLang="zh-CN" sz="2800"/>
              <a:t>SCL</a:t>
            </a:r>
            <a:r>
              <a:rPr lang="zh-CN" altLang="en-US" sz="2800"/>
              <a:t>高电平期间，</a:t>
            </a:r>
            <a:r>
              <a:rPr lang="en-US" altLang="zh-CN" sz="2800"/>
              <a:t>SDA</a:t>
            </a:r>
            <a:r>
              <a:rPr lang="zh-CN" altLang="en-US" sz="2800"/>
              <a:t>从高电平切换到低电平</a:t>
            </a:r>
            <a:endParaRPr lang="en-US" altLang="zh-CN" sz="2800"/>
          </a:p>
          <a:p>
            <a:pPr marL="457200" indent="-457200">
              <a:buFont typeface="Arial" panose="02080604020202020204" pitchFamily="34" charset="0"/>
              <a:buChar char="•"/>
            </a:pPr>
            <a:r>
              <a:rPr lang="zh-CN" altLang="en-US" sz="2800"/>
              <a:t>终止条件：</a:t>
            </a:r>
            <a:r>
              <a:rPr lang="en-US" altLang="zh-CN" sz="2800"/>
              <a:t>SCL</a:t>
            </a:r>
            <a:r>
              <a:rPr lang="zh-CN" altLang="en-US" sz="2800"/>
              <a:t>高电平期间，</a:t>
            </a:r>
            <a:r>
              <a:rPr lang="en-US" altLang="zh-CN" sz="2800"/>
              <a:t>SDA</a:t>
            </a:r>
            <a:r>
              <a:rPr lang="zh-CN" altLang="en-US" sz="2800"/>
              <a:t>从低电平切换到高电平</a:t>
            </a:r>
            <a:endParaRPr lang="en-US" altLang="zh-CN" sz="2800"/>
          </a:p>
        </p:txBody>
      </p:sp>
      <p:grpSp>
        <p:nvGrpSpPr>
          <p:cNvPr id="64" name="组合 63"/>
          <p:cNvGrpSpPr/>
          <p:nvPr/>
        </p:nvGrpSpPr>
        <p:grpSpPr>
          <a:xfrm>
            <a:off x="2377347" y="4409676"/>
            <a:ext cx="2425657" cy="523220"/>
            <a:chOff x="2220800" y="4535430"/>
            <a:chExt cx="2425657" cy="523220"/>
          </a:xfrm>
        </p:grpSpPr>
        <p:cxnSp>
          <p:nvCxnSpPr>
            <p:cNvPr id="16" name="直接连接符 1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2792559"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650032"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6242756" y="3325506"/>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57" name="文本框 56"/>
          <p:cNvSpPr txBox="1"/>
          <p:nvPr/>
        </p:nvSpPr>
        <p:spPr>
          <a:xfrm>
            <a:off x="6242756" y="4409676"/>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65" name="组合 64"/>
          <p:cNvGrpSpPr/>
          <p:nvPr/>
        </p:nvGrpSpPr>
        <p:grpSpPr>
          <a:xfrm flipV="1">
            <a:off x="7423319" y="4409676"/>
            <a:ext cx="2810412" cy="523220"/>
            <a:chOff x="1424991" y="4535430"/>
            <a:chExt cx="2810412" cy="523220"/>
          </a:xfrm>
        </p:grpSpPr>
        <p:cxnSp>
          <p:nvCxnSpPr>
            <p:cNvPr id="66" name="直接连接符 65"/>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2374801" y="3325506"/>
            <a:ext cx="2428203" cy="523220"/>
            <a:chOff x="1418286" y="4535430"/>
            <a:chExt cx="2428203" cy="523220"/>
          </a:xfrm>
        </p:grpSpPr>
        <p:cxnSp>
          <p:nvCxnSpPr>
            <p:cNvPr id="70" name="直接连接符 69"/>
            <p:cNvCxnSpPr/>
            <p:nvPr/>
          </p:nvCxnSpPr>
          <p:spPr>
            <a:xfrm>
              <a:off x="1418286" y="4535430"/>
              <a:ext cx="1652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352800" y="5058650"/>
              <a:ext cx="493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flipV="1">
            <a:off x="7423319" y="3325506"/>
            <a:ext cx="2810412" cy="523220"/>
            <a:chOff x="2333759" y="4535430"/>
            <a:chExt cx="2810412" cy="523220"/>
          </a:xfrm>
        </p:grpSpPr>
        <p:cxnSp>
          <p:nvCxnSpPr>
            <p:cNvPr id="76" name="直接连接符 75"/>
            <p:cNvCxnSpPr/>
            <p:nvPr/>
          </p:nvCxnSpPr>
          <p:spPr>
            <a:xfrm flipV="1">
              <a:off x="2333759" y="4535430"/>
              <a:ext cx="7370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3352800" y="5058650"/>
              <a:ext cx="1791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1198078" y="3325506"/>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29" name="文本框 28"/>
          <p:cNvSpPr txBox="1"/>
          <p:nvPr/>
        </p:nvSpPr>
        <p:spPr>
          <a:xfrm>
            <a:off x="1198078" y="4409676"/>
            <a:ext cx="1180563" cy="461665"/>
          </a:xfrm>
          <a:prstGeom prst="rect">
            <a:avLst/>
          </a:prstGeom>
          <a:noFill/>
        </p:spPr>
        <p:txBody>
          <a:bodyPr wrap="square" rtlCol="0">
            <a:spAutoFit/>
          </a:bodyPr>
          <a:lstStyle/>
          <a:p>
            <a:pPr algn="ctr"/>
            <a:r>
              <a:rPr lang="en-US" altLang="zh-CN" sz="2400"/>
              <a:t>SDA</a:t>
            </a:r>
            <a:endParaRPr lang="en-US" altLang="zh-CN" sz="2400"/>
          </a:p>
        </p:txBody>
      </p:sp>
      <p:sp>
        <p:nvSpPr>
          <p:cNvPr id="30" name="矩形 29"/>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最小系统电路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156780" y="1060820"/>
            <a:ext cx="9878439" cy="542919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发送一个字节：</a:t>
            </a:r>
            <a:r>
              <a:rPr lang="en-US" altLang="zh-CN" sz="2800"/>
              <a:t>SCL</a:t>
            </a:r>
            <a:r>
              <a:rPr lang="zh-CN" altLang="en-US" sz="2800"/>
              <a:t>低电平期间，主机将数据位依次放到</a:t>
            </a:r>
            <a:r>
              <a:rPr lang="en-US" altLang="zh-CN" sz="2800"/>
              <a:t>SDA</a:t>
            </a:r>
            <a:r>
              <a:rPr lang="zh-CN" altLang="en-US" sz="2800"/>
              <a:t>线上（高位先行），然后释放</a:t>
            </a:r>
            <a:r>
              <a:rPr lang="en-US" altLang="zh-CN" sz="2800"/>
              <a:t>SCL</a:t>
            </a:r>
            <a:r>
              <a:rPr lang="zh-CN" altLang="en-US" sz="2800"/>
              <a:t>，从机将在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次，即可发送一个字节</a:t>
            </a:r>
            <a:endParaRPr lang="en-US" altLang="zh-CN" sz="2800"/>
          </a:p>
        </p:txBody>
      </p:sp>
      <p:sp>
        <p:nvSpPr>
          <p:cNvPr id="7" name="文本框 6"/>
          <p:cNvSpPr txBox="1"/>
          <p:nvPr/>
        </p:nvSpPr>
        <p:spPr>
          <a:xfrm>
            <a:off x="570963" y="3784002"/>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8" name="文本框 7"/>
          <p:cNvSpPr txBox="1"/>
          <p:nvPr/>
        </p:nvSpPr>
        <p:spPr>
          <a:xfrm>
            <a:off x="570963" y="4868172"/>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84" name="组合 83"/>
          <p:cNvGrpSpPr/>
          <p:nvPr/>
        </p:nvGrpSpPr>
        <p:grpSpPr>
          <a:xfrm>
            <a:off x="1773929" y="3784002"/>
            <a:ext cx="3325433" cy="523220"/>
            <a:chOff x="1374684" y="3818587"/>
            <a:chExt cx="3325433" cy="523220"/>
          </a:xfrm>
        </p:grpSpPr>
        <p:grpSp>
          <p:nvGrpSpPr>
            <p:cNvPr id="75" name="组合 74"/>
            <p:cNvGrpSpPr/>
            <p:nvPr/>
          </p:nvGrpSpPr>
          <p:grpSpPr>
            <a:xfrm>
              <a:off x="3110917" y="3818587"/>
              <a:ext cx="1589200" cy="523220"/>
              <a:chOff x="2678000" y="4535430"/>
              <a:chExt cx="1589200" cy="523220"/>
            </a:xfrm>
          </p:grpSpPr>
          <p:cxnSp>
            <p:nvCxnSpPr>
              <p:cNvPr id="76" name="直接连接符 75"/>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flipH="1">
              <a:off x="1374684" y="3818587"/>
              <a:ext cx="1736233" cy="523220"/>
              <a:chOff x="3070806" y="4535430"/>
              <a:chExt cx="1736233" cy="523220"/>
            </a:xfrm>
          </p:grpSpPr>
          <p:cxnSp>
            <p:nvCxnSpPr>
              <p:cNvPr id="81" name="直接连接符 8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p:cNvGrpSpPr/>
          <p:nvPr/>
        </p:nvGrpSpPr>
        <p:grpSpPr>
          <a:xfrm>
            <a:off x="1773929" y="4868172"/>
            <a:ext cx="2046400" cy="523220"/>
            <a:chOff x="1374684" y="4902757"/>
            <a:chExt cx="2046400" cy="523220"/>
          </a:xfrm>
        </p:grpSpPr>
        <p:grpSp>
          <p:nvGrpSpPr>
            <p:cNvPr id="85" name="组合 84"/>
            <p:cNvGrpSpPr/>
            <p:nvPr/>
          </p:nvGrpSpPr>
          <p:grpSpPr>
            <a:xfrm>
              <a:off x="1374684" y="4902757"/>
              <a:ext cx="2046400" cy="523220"/>
              <a:chOff x="2220800" y="4535430"/>
              <a:chExt cx="2046400" cy="523220"/>
            </a:xfrm>
          </p:grpSpPr>
          <p:cxnSp>
            <p:nvCxnSpPr>
              <p:cNvPr id="86" name="直接连接符 8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flipV="1">
              <a:off x="1374684" y="4902757"/>
              <a:ext cx="2046400" cy="523220"/>
              <a:chOff x="2220800" y="4535430"/>
              <a:chExt cx="2046400" cy="523220"/>
            </a:xfrm>
          </p:grpSpPr>
          <p:cxnSp>
            <p:nvCxnSpPr>
              <p:cNvPr id="90" name="直接连接符 8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p:cNvGrpSpPr/>
          <p:nvPr/>
        </p:nvGrpSpPr>
        <p:grpSpPr>
          <a:xfrm>
            <a:off x="3644718" y="4868172"/>
            <a:ext cx="2637167" cy="523220"/>
            <a:chOff x="1374684" y="4902757"/>
            <a:chExt cx="2637167" cy="523220"/>
          </a:xfrm>
        </p:grpSpPr>
        <p:grpSp>
          <p:nvGrpSpPr>
            <p:cNvPr id="95" name="组合 94"/>
            <p:cNvGrpSpPr/>
            <p:nvPr/>
          </p:nvGrpSpPr>
          <p:grpSpPr>
            <a:xfrm>
              <a:off x="1374684" y="4902757"/>
              <a:ext cx="2637167" cy="523220"/>
              <a:chOff x="2220800" y="4535430"/>
              <a:chExt cx="2637167" cy="523220"/>
            </a:xfrm>
          </p:grpSpPr>
          <p:cxnSp>
            <p:nvCxnSpPr>
              <p:cNvPr id="100" name="直接连接符 9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flipV="1">
              <a:off x="1374684" y="4902757"/>
              <a:ext cx="2637167" cy="523220"/>
              <a:chOff x="2220800" y="4535430"/>
              <a:chExt cx="2637167" cy="523220"/>
            </a:xfrm>
          </p:grpSpPr>
          <p:cxnSp>
            <p:nvCxnSpPr>
              <p:cNvPr id="97" name="直接连接符 96"/>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p:cNvGrpSpPr/>
          <p:nvPr/>
        </p:nvGrpSpPr>
        <p:grpSpPr>
          <a:xfrm>
            <a:off x="4171143" y="3784002"/>
            <a:ext cx="2785594" cy="523220"/>
            <a:chOff x="1914523" y="3818587"/>
            <a:chExt cx="2785594" cy="523220"/>
          </a:xfrm>
        </p:grpSpPr>
        <p:grpSp>
          <p:nvGrpSpPr>
            <p:cNvPr id="104" name="组合 103"/>
            <p:cNvGrpSpPr/>
            <p:nvPr/>
          </p:nvGrpSpPr>
          <p:grpSpPr>
            <a:xfrm>
              <a:off x="3110917" y="3818587"/>
              <a:ext cx="1589200" cy="523220"/>
              <a:chOff x="2678000" y="4535430"/>
              <a:chExt cx="1589200" cy="523220"/>
            </a:xfrm>
          </p:grpSpPr>
          <p:cxnSp>
            <p:nvCxnSpPr>
              <p:cNvPr id="108" name="直接连接符 107"/>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flipH="1">
              <a:off x="1914523" y="3818587"/>
              <a:ext cx="1196394" cy="523220"/>
              <a:chOff x="3070806" y="4535430"/>
              <a:chExt cx="1196394" cy="523220"/>
            </a:xfrm>
          </p:grpSpPr>
          <p:cxnSp>
            <p:nvCxnSpPr>
              <p:cNvPr id="106" name="直接连接符 105"/>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p:cNvGrpSpPr/>
          <p:nvPr/>
        </p:nvGrpSpPr>
        <p:grpSpPr>
          <a:xfrm>
            <a:off x="8495768" y="3784002"/>
            <a:ext cx="2740382" cy="523220"/>
            <a:chOff x="1959735" y="3818587"/>
            <a:chExt cx="2740382" cy="523220"/>
          </a:xfrm>
        </p:grpSpPr>
        <p:grpSp>
          <p:nvGrpSpPr>
            <p:cNvPr id="116" name="组合 115"/>
            <p:cNvGrpSpPr/>
            <p:nvPr/>
          </p:nvGrpSpPr>
          <p:grpSpPr>
            <a:xfrm>
              <a:off x="3110917" y="3818587"/>
              <a:ext cx="1589200" cy="523220"/>
              <a:chOff x="2678000" y="4535430"/>
              <a:chExt cx="1589200" cy="523220"/>
            </a:xfrm>
          </p:grpSpPr>
          <p:cxnSp>
            <p:nvCxnSpPr>
              <p:cNvPr id="120" name="直接连接符 119"/>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1959735" y="3818587"/>
              <a:ext cx="1151182" cy="523220"/>
              <a:chOff x="3070806" y="4535430"/>
              <a:chExt cx="1151182" cy="523220"/>
            </a:xfrm>
          </p:grpSpPr>
          <p:cxnSp>
            <p:nvCxnSpPr>
              <p:cNvPr id="118" name="直接连接符 1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p:cNvGrpSpPr/>
          <p:nvPr/>
        </p:nvGrpSpPr>
        <p:grpSpPr>
          <a:xfrm>
            <a:off x="7910717" y="4868172"/>
            <a:ext cx="2871051" cy="523220"/>
            <a:chOff x="1374684" y="4902757"/>
            <a:chExt cx="2871051" cy="523220"/>
          </a:xfrm>
        </p:grpSpPr>
        <p:grpSp>
          <p:nvGrpSpPr>
            <p:cNvPr id="124" name="组合 123"/>
            <p:cNvGrpSpPr/>
            <p:nvPr/>
          </p:nvGrpSpPr>
          <p:grpSpPr>
            <a:xfrm>
              <a:off x="1374684" y="4902757"/>
              <a:ext cx="2871051" cy="523220"/>
              <a:chOff x="2220800" y="4535430"/>
              <a:chExt cx="2871051" cy="523220"/>
            </a:xfrm>
          </p:grpSpPr>
          <p:cxnSp>
            <p:nvCxnSpPr>
              <p:cNvPr id="129" name="直接连接符 12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flipV="1">
              <a:off x="1374684" y="4902757"/>
              <a:ext cx="2871051" cy="523220"/>
              <a:chOff x="2220800" y="4535430"/>
              <a:chExt cx="2871051" cy="523220"/>
            </a:xfrm>
          </p:grpSpPr>
          <p:cxnSp>
            <p:nvCxnSpPr>
              <p:cNvPr id="126" name="直接连接符 12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p:cNvSpPr txBox="1"/>
          <p:nvPr/>
        </p:nvSpPr>
        <p:spPr>
          <a:xfrm>
            <a:off x="3281562" y="3784001"/>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53" name="文本框 152"/>
          <p:cNvSpPr txBox="1"/>
          <p:nvPr/>
        </p:nvSpPr>
        <p:spPr>
          <a:xfrm>
            <a:off x="5149937" y="3784001"/>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54" name="文本框 153"/>
          <p:cNvSpPr txBox="1"/>
          <p:nvPr/>
        </p:nvSpPr>
        <p:spPr>
          <a:xfrm>
            <a:off x="9418350" y="3784001"/>
            <a:ext cx="850006" cy="461665"/>
          </a:xfrm>
          <a:prstGeom prst="rect">
            <a:avLst/>
          </a:prstGeom>
          <a:noFill/>
        </p:spPr>
        <p:txBody>
          <a:bodyPr wrap="square" rtlCol="0">
            <a:spAutoFit/>
          </a:bodyPr>
          <a:lstStyle/>
          <a:p>
            <a:pPr algn="ctr"/>
            <a:r>
              <a:rPr lang="en-US" altLang="zh-CN" sz="2400"/>
              <a:t>B0</a:t>
            </a:r>
            <a:endParaRPr lang="en-US" altLang="zh-CN" sz="2400"/>
          </a:p>
        </p:txBody>
      </p:sp>
      <p:sp>
        <p:nvSpPr>
          <p:cNvPr id="155" name="矩形 154"/>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p:cNvSpPr txBox="1"/>
          <p:nvPr/>
        </p:nvSpPr>
        <p:spPr>
          <a:xfrm>
            <a:off x="7097201" y="378400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57" name="文本框 156"/>
          <p:cNvSpPr txBox="1"/>
          <p:nvPr/>
        </p:nvSpPr>
        <p:spPr>
          <a:xfrm>
            <a:off x="6438330" y="486817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64" name="矩形 6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接收一个字节：</a:t>
            </a:r>
            <a:r>
              <a:rPr lang="en-US" altLang="zh-CN" sz="2800"/>
              <a:t>SCL</a:t>
            </a:r>
            <a:r>
              <a:rPr lang="zh-CN" altLang="en-US" sz="2800"/>
              <a:t>低电平期间，从机将数据位依次放到</a:t>
            </a:r>
            <a:r>
              <a:rPr lang="en-US" altLang="zh-CN" sz="2800"/>
              <a:t>SDA</a:t>
            </a:r>
            <a:r>
              <a:rPr lang="zh-CN" altLang="en-US" sz="2800"/>
              <a:t>线上（高位先行），然后释放</a:t>
            </a:r>
            <a:r>
              <a:rPr lang="en-US" altLang="zh-CN" sz="2800"/>
              <a:t>SCL</a:t>
            </a:r>
            <a:r>
              <a:rPr lang="zh-CN" altLang="en-US" sz="2800"/>
              <a:t>，主机将在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次，即可接收一个字节（主机在接收之前，需要释放</a:t>
            </a:r>
            <a:r>
              <a:rPr lang="en-US" altLang="zh-CN" sz="2800"/>
              <a:t>SDA</a:t>
            </a:r>
            <a:r>
              <a:rPr lang="zh-CN" altLang="en-US" sz="2800"/>
              <a:t>）</a:t>
            </a:r>
            <a:endParaRPr lang="en-US" altLang="zh-CN" sz="2800"/>
          </a:p>
        </p:txBody>
      </p:sp>
      <p:sp>
        <p:nvSpPr>
          <p:cNvPr id="64" name="矩形 6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65" name="文本框 64"/>
          <p:cNvSpPr txBox="1"/>
          <p:nvPr/>
        </p:nvSpPr>
        <p:spPr>
          <a:xfrm>
            <a:off x="570963" y="3784002"/>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66" name="文本框 65"/>
          <p:cNvSpPr txBox="1"/>
          <p:nvPr/>
        </p:nvSpPr>
        <p:spPr>
          <a:xfrm>
            <a:off x="570963" y="4868172"/>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67" name="组合 66"/>
          <p:cNvGrpSpPr/>
          <p:nvPr/>
        </p:nvGrpSpPr>
        <p:grpSpPr>
          <a:xfrm>
            <a:off x="1773929" y="3784002"/>
            <a:ext cx="3325433" cy="523220"/>
            <a:chOff x="1374684" y="3818587"/>
            <a:chExt cx="3325433" cy="523220"/>
          </a:xfrm>
        </p:grpSpPr>
        <p:grpSp>
          <p:nvGrpSpPr>
            <p:cNvPr id="68" name="组合 67"/>
            <p:cNvGrpSpPr/>
            <p:nvPr/>
          </p:nvGrpSpPr>
          <p:grpSpPr>
            <a:xfrm>
              <a:off x="3110917" y="3818587"/>
              <a:ext cx="1589200" cy="523220"/>
              <a:chOff x="2678000" y="4535430"/>
              <a:chExt cx="1589200" cy="523220"/>
            </a:xfrm>
          </p:grpSpPr>
          <p:cxnSp>
            <p:nvCxnSpPr>
              <p:cNvPr id="72" name="直接连接符 71"/>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flipH="1">
              <a:off x="1374684" y="3818587"/>
              <a:ext cx="1736233" cy="523220"/>
              <a:chOff x="3070806" y="4535430"/>
              <a:chExt cx="1736233" cy="523220"/>
            </a:xfrm>
          </p:grpSpPr>
          <p:cxnSp>
            <p:nvCxnSpPr>
              <p:cNvPr id="70" name="直接连接符 6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1773929" y="4868172"/>
            <a:ext cx="4507956" cy="523220"/>
            <a:chOff x="1773929" y="4868172"/>
            <a:chExt cx="4507956" cy="523220"/>
          </a:xfrm>
        </p:grpSpPr>
        <p:grpSp>
          <p:nvGrpSpPr>
            <p:cNvPr id="80" name="组合 79"/>
            <p:cNvGrpSpPr/>
            <p:nvPr/>
          </p:nvGrpSpPr>
          <p:grpSpPr>
            <a:xfrm>
              <a:off x="1773929" y="4868172"/>
              <a:ext cx="2720795" cy="523220"/>
              <a:chOff x="1374684" y="4902757"/>
              <a:chExt cx="2720795" cy="523220"/>
            </a:xfrm>
          </p:grpSpPr>
          <p:grpSp>
            <p:nvGrpSpPr>
              <p:cNvPr id="83" name="组合 82"/>
              <p:cNvGrpSpPr/>
              <p:nvPr/>
            </p:nvGrpSpPr>
            <p:grpSpPr>
              <a:xfrm>
                <a:off x="1374684" y="4902757"/>
                <a:ext cx="2720795" cy="523220"/>
                <a:chOff x="2220800" y="4535430"/>
                <a:chExt cx="2720795" cy="523220"/>
              </a:xfrm>
            </p:grpSpPr>
            <p:cxnSp>
              <p:nvCxnSpPr>
                <p:cNvPr id="132" name="直接连接符 13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flipV="1">
                <a:off x="1374684" y="4902757"/>
                <a:ext cx="2720795" cy="523220"/>
                <a:chOff x="2220800" y="4535430"/>
                <a:chExt cx="2720795" cy="523220"/>
              </a:xfrm>
            </p:grpSpPr>
            <p:cxnSp>
              <p:nvCxnSpPr>
                <p:cNvPr id="112" name="直接连接符 111"/>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35" name="组合 134"/>
            <p:cNvGrpSpPr/>
            <p:nvPr/>
          </p:nvGrpSpPr>
          <p:grpSpPr>
            <a:xfrm>
              <a:off x="4494724" y="4868172"/>
              <a:ext cx="1787161" cy="523220"/>
              <a:chOff x="2224690" y="4902757"/>
              <a:chExt cx="1787161" cy="523220"/>
            </a:xfrm>
          </p:grpSpPr>
          <p:grpSp>
            <p:nvGrpSpPr>
              <p:cNvPr id="136" name="组合 135"/>
              <p:cNvGrpSpPr/>
              <p:nvPr/>
            </p:nvGrpSpPr>
            <p:grpSpPr>
              <a:xfrm>
                <a:off x="2224690" y="4902757"/>
                <a:ext cx="1787161" cy="523220"/>
                <a:chOff x="3070806" y="4535430"/>
                <a:chExt cx="1787161" cy="523220"/>
              </a:xfrm>
            </p:grpSpPr>
            <p:cxnSp>
              <p:nvCxnSpPr>
                <p:cNvPr id="142" name="直接连接符 141"/>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flipV="1">
                <a:off x="2224690" y="4902757"/>
                <a:ext cx="1787161" cy="523220"/>
                <a:chOff x="3070806" y="4535430"/>
                <a:chExt cx="1787161" cy="523220"/>
              </a:xfrm>
            </p:grpSpPr>
            <p:cxnSp>
              <p:nvCxnSpPr>
                <p:cNvPr id="139" name="直接连接符 138"/>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grpSp>
        <p:nvGrpSpPr>
          <p:cNvPr id="144" name="组合 143"/>
          <p:cNvGrpSpPr/>
          <p:nvPr/>
        </p:nvGrpSpPr>
        <p:grpSpPr>
          <a:xfrm>
            <a:off x="4171143" y="3784002"/>
            <a:ext cx="2785594" cy="523220"/>
            <a:chOff x="1914523" y="3818587"/>
            <a:chExt cx="2785594" cy="523220"/>
          </a:xfrm>
        </p:grpSpPr>
        <p:grpSp>
          <p:nvGrpSpPr>
            <p:cNvPr id="145" name="组合 144"/>
            <p:cNvGrpSpPr/>
            <p:nvPr/>
          </p:nvGrpSpPr>
          <p:grpSpPr>
            <a:xfrm>
              <a:off x="3110917" y="3818587"/>
              <a:ext cx="1589200" cy="523220"/>
              <a:chOff x="2678000" y="4535430"/>
              <a:chExt cx="1589200" cy="523220"/>
            </a:xfrm>
          </p:grpSpPr>
          <p:cxnSp>
            <p:nvCxnSpPr>
              <p:cNvPr id="149" name="直接连接符 148"/>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flipH="1">
              <a:off x="1914523" y="3818587"/>
              <a:ext cx="1196394" cy="523220"/>
              <a:chOff x="3070806" y="4535430"/>
              <a:chExt cx="1196394" cy="523220"/>
            </a:xfrm>
          </p:grpSpPr>
          <p:cxnSp>
            <p:nvCxnSpPr>
              <p:cNvPr id="147" name="直接连接符 14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8" name="组合 157"/>
          <p:cNvGrpSpPr/>
          <p:nvPr/>
        </p:nvGrpSpPr>
        <p:grpSpPr>
          <a:xfrm>
            <a:off x="8495768" y="3784002"/>
            <a:ext cx="2740382" cy="523220"/>
            <a:chOff x="1959735" y="3818587"/>
            <a:chExt cx="2740382" cy="523220"/>
          </a:xfrm>
        </p:grpSpPr>
        <p:grpSp>
          <p:nvGrpSpPr>
            <p:cNvPr id="159" name="组合 158"/>
            <p:cNvGrpSpPr/>
            <p:nvPr/>
          </p:nvGrpSpPr>
          <p:grpSpPr>
            <a:xfrm>
              <a:off x="3110917" y="3818587"/>
              <a:ext cx="1589200" cy="523220"/>
              <a:chOff x="2678000" y="4535430"/>
              <a:chExt cx="1589200" cy="523220"/>
            </a:xfrm>
          </p:grpSpPr>
          <p:cxnSp>
            <p:nvCxnSpPr>
              <p:cNvPr id="163" name="直接连接符 16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flipH="1">
              <a:off x="1959735" y="3818587"/>
              <a:ext cx="1151182" cy="523220"/>
              <a:chOff x="3070806" y="4535430"/>
              <a:chExt cx="1151182" cy="523220"/>
            </a:xfrm>
          </p:grpSpPr>
          <p:cxnSp>
            <p:nvCxnSpPr>
              <p:cNvPr id="161" name="直接连接符 16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6" name="组合 165"/>
          <p:cNvGrpSpPr/>
          <p:nvPr/>
        </p:nvGrpSpPr>
        <p:grpSpPr>
          <a:xfrm>
            <a:off x="7910717" y="4868172"/>
            <a:ext cx="2871051" cy="523220"/>
            <a:chOff x="1374684" y="4902757"/>
            <a:chExt cx="2871051" cy="523220"/>
          </a:xfrm>
        </p:grpSpPr>
        <p:grpSp>
          <p:nvGrpSpPr>
            <p:cNvPr id="167" name="组合 166"/>
            <p:cNvGrpSpPr/>
            <p:nvPr/>
          </p:nvGrpSpPr>
          <p:grpSpPr>
            <a:xfrm>
              <a:off x="1374684" y="4902757"/>
              <a:ext cx="2871051" cy="523220"/>
              <a:chOff x="2220800" y="4535430"/>
              <a:chExt cx="2871051" cy="523220"/>
            </a:xfrm>
          </p:grpSpPr>
          <p:cxnSp>
            <p:nvCxnSpPr>
              <p:cNvPr id="172" name="直接连接符 17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8" name="组合 167"/>
            <p:cNvGrpSpPr/>
            <p:nvPr/>
          </p:nvGrpSpPr>
          <p:grpSpPr>
            <a:xfrm flipV="1">
              <a:off x="1374684" y="4902757"/>
              <a:ext cx="2871051" cy="523220"/>
              <a:chOff x="2220800" y="4535430"/>
              <a:chExt cx="2871051" cy="523220"/>
            </a:xfrm>
          </p:grpSpPr>
          <p:cxnSp>
            <p:nvCxnSpPr>
              <p:cNvPr id="169" name="直接连接符 168"/>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V="1">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75" name="文本框 174"/>
          <p:cNvSpPr txBox="1"/>
          <p:nvPr/>
        </p:nvSpPr>
        <p:spPr>
          <a:xfrm>
            <a:off x="3281562" y="3784001"/>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76" name="文本框 175"/>
          <p:cNvSpPr txBox="1"/>
          <p:nvPr/>
        </p:nvSpPr>
        <p:spPr>
          <a:xfrm>
            <a:off x="5149937" y="3784001"/>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77" name="文本框 176"/>
          <p:cNvSpPr txBox="1"/>
          <p:nvPr/>
        </p:nvSpPr>
        <p:spPr>
          <a:xfrm>
            <a:off x="9418350" y="3784001"/>
            <a:ext cx="850006" cy="461665"/>
          </a:xfrm>
          <a:prstGeom prst="rect">
            <a:avLst/>
          </a:prstGeom>
          <a:noFill/>
        </p:spPr>
        <p:txBody>
          <a:bodyPr wrap="square" rtlCol="0">
            <a:spAutoFit/>
          </a:bodyPr>
          <a:lstStyle/>
          <a:p>
            <a:pPr algn="ctr"/>
            <a:r>
              <a:rPr lang="en-US" altLang="zh-CN" sz="2400"/>
              <a:t>B0</a:t>
            </a:r>
            <a:endParaRPr lang="en-US" altLang="zh-CN" sz="2400"/>
          </a:p>
        </p:txBody>
      </p:sp>
      <p:sp>
        <p:nvSpPr>
          <p:cNvPr id="178" name="矩形 177"/>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p:cNvSpPr txBox="1"/>
          <p:nvPr/>
        </p:nvSpPr>
        <p:spPr>
          <a:xfrm>
            <a:off x="7097201" y="378400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80" name="文本框 179"/>
          <p:cNvSpPr txBox="1"/>
          <p:nvPr/>
        </p:nvSpPr>
        <p:spPr>
          <a:xfrm>
            <a:off x="6438330" y="4868172"/>
            <a:ext cx="1180563"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发送应答：主机在接收完一个字节之后，在下一个时钟发送一位数据，数据</a:t>
            </a:r>
            <a:r>
              <a:rPr lang="en-US" altLang="zh-CN" sz="2800"/>
              <a:t>0</a:t>
            </a:r>
            <a:r>
              <a:rPr lang="zh-CN" altLang="en-US" sz="2800"/>
              <a:t>表示应答，数据</a:t>
            </a:r>
            <a:r>
              <a:rPr lang="en-US" altLang="zh-CN" sz="2800"/>
              <a:t>1</a:t>
            </a:r>
            <a:r>
              <a:rPr lang="zh-CN" altLang="en-US" sz="2800"/>
              <a:t>表示非应答</a:t>
            </a:r>
            <a:endParaRPr lang="en-US" altLang="zh-CN" sz="2800"/>
          </a:p>
          <a:p>
            <a:pPr marL="457200" indent="-457200">
              <a:buFont typeface="Arial" panose="02080604020202020204" pitchFamily="34" charset="0"/>
              <a:buChar char="•"/>
            </a:pPr>
            <a:r>
              <a:rPr lang="zh-CN" altLang="en-US" sz="2800"/>
              <a:t>接收应答：主机在发送完一个字节之后，在下一个时钟接收一位数据，判断从机是否应答，数据</a:t>
            </a:r>
            <a:r>
              <a:rPr lang="en-US" altLang="zh-CN" sz="2800"/>
              <a:t>0</a:t>
            </a:r>
            <a:r>
              <a:rPr lang="zh-CN" altLang="en-US" sz="2800"/>
              <a:t>表示应答，数据</a:t>
            </a:r>
            <a:r>
              <a:rPr lang="en-US" altLang="zh-CN" sz="2800"/>
              <a:t>1</a:t>
            </a:r>
            <a:r>
              <a:rPr lang="zh-CN" altLang="en-US" sz="2800"/>
              <a:t>表示非应答（主机在接收之前，需要释放</a:t>
            </a:r>
            <a:r>
              <a:rPr lang="en-US" altLang="zh-CN" sz="2800"/>
              <a:t>SDA</a:t>
            </a:r>
            <a:r>
              <a:rPr lang="zh-CN" altLang="en-US" sz="2800"/>
              <a:t>）</a:t>
            </a:r>
            <a:endParaRPr lang="en-US" altLang="zh-CN" sz="2800"/>
          </a:p>
        </p:txBody>
      </p:sp>
      <p:sp>
        <p:nvSpPr>
          <p:cNvPr id="5" name="文本框 4"/>
          <p:cNvSpPr txBox="1"/>
          <p:nvPr/>
        </p:nvSpPr>
        <p:spPr>
          <a:xfrm>
            <a:off x="876636" y="3818587"/>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7" name="文本框 6"/>
          <p:cNvSpPr txBox="1"/>
          <p:nvPr/>
        </p:nvSpPr>
        <p:spPr>
          <a:xfrm>
            <a:off x="876636" y="4902757"/>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8" name="组合 7"/>
          <p:cNvGrpSpPr/>
          <p:nvPr/>
        </p:nvGrpSpPr>
        <p:grpSpPr>
          <a:xfrm>
            <a:off x="2079602" y="3818587"/>
            <a:ext cx="3325433" cy="523220"/>
            <a:chOff x="1374684" y="3818587"/>
            <a:chExt cx="3325433" cy="523220"/>
          </a:xfrm>
        </p:grpSpPr>
        <p:grpSp>
          <p:nvGrpSpPr>
            <p:cNvPr id="9" name="组合 8"/>
            <p:cNvGrpSpPr/>
            <p:nvPr/>
          </p:nvGrpSpPr>
          <p:grpSpPr>
            <a:xfrm>
              <a:off x="3110917" y="3818587"/>
              <a:ext cx="1589200" cy="523220"/>
              <a:chOff x="2678000" y="4535430"/>
              <a:chExt cx="1589200" cy="523220"/>
            </a:xfrm>
          </p:grpSpPr>
          <p:cxnSp>
            <p:nvCxnSpPr>
              <p:cNvPr id="13" name="直接连接符 1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1374684" y="3818587"/>
              <a:ext cx="1736233" cy="523220"/>
              <a:chOff x="3070806" y="4535430"/>
              <a:chExt cx="1736233" cy="523220"/>
            </a:xfrm>
          </p:grpSpPr>
          <p:cxnSp>
            <p:nvCxnSpPr>
              <p:cNvPr id="11" name="直接连接符 1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p:cNvGrpSpPr/>
          <p:nvPr/>
        </p:nvGrpSpPr>
        <p:grpSpPr>
          <a:xfrm>
            <a:off x="2079602" y="4902757"/>
            <a:ext cx="2849586" cy="523220"/>
            <a:chOff x="1374684" y="4902757"/>
            <a:chExt cx="2849586" cy="523220"/>
          </a:xfrm>
        </p:grpSpPr>
        <p:grpSp>
          <p:nvGrpSpPr>
            <p:cNvPr id="17" name="组合 16"/>
            <p:cNvGrpSpPr/>
            <p:nvPr/>
          </p:nvGrpSpPr>
          <p:grpSpPr>
            <a:xfrm>
              <a:off x="1374684" y="4902757"/>
              <a:ext cx="2849586" cy="523220"/>
              <a:chOff x="2220800" y="4535430"/>
              <a:chExt cx="2849586" cy="523220"/>
            </a:xfrm>
          </p:grpSpPr>
          <p:cxnSp>
            <p:nvCxnSpPr>
              <p:cNvPr id="22" name="直接连接符 21"/>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flipV="1">
              <a:off x="1374684" y="4902757"/>
              <a:ext cx="2849586" cy="523220"/>
              <a:chOff x="2220800" y="4535430"/>
              <a:chExt cx="2849586" cy="523220"/>
            </a:xfrm>
          </p:grpSpPr>
          <p:cxnSp>
            <p:nvCxnSpPr>
              <p:cNvPr id="19" name="直接连接符 1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6" name="文本框 25"/>
          <p:cNvSpPr txBox="1"/>
          <p:nvPr/>
        </p:nvSpPr>
        <p:spPr>
          <a:xfrm>
            <a:off x="6372227" y="3818587"/>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27" name="文本框 26"/>
          <p:cNvSpPr txBox="1"/>
          <p:nvPr/>
        </p:nvSpPr>
        <p:spPr>
          <a:xfrm>
            <a:off x="6372227" y="4902757"/>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28" name="组合 27"/>
          <p:cNvGrpSpPr/>
          <p:nvPr/>
        </p:nvGrpSpPr>
        <p:grpSpPr>
          <a:xfrm>
            <a:off x="7575193" y="3818587"/>
            <a:ext cx="3325433" cy="523220"/>
            <a:chOff x="1374684" y="3818587"/>
            <a:chExt cx="3325433" cy="523220"/>
          </a:xfrm>
        </p:grpSpPr>
        <p:grpSp>
          <p:nvGrpSpPr>
            <p:cNvPr id="29" name="组合 28"/>
            <p:cNvGrpSpPr/>
            <p:nvPr/>
          </p:nvGrpSpPr>
          <p:grpSpPr>
            <a:xfrm>
              <a:off x="3110917" y="3818587"/>
              <a:ext cx="1589200" cy="523220"/>
              <a:chOff x="2678000" y="4535430"/>
              <a:chExt cx="1589200" cy="523220"/>
            </a:xfrm>
          </p:grpSpPr>
          <p:cxnSp>
            <p:nvCxnSpPr>
              <p:cNvPr id="33" name="直接连接符 3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flipH="1">
              <a:off x="1374684" y="3818587"/>
              <a:ext cx="1736233" cy="523220"/>
              <a:chOff x="3070806" y="4535430"/>
              <a:chExt cx="1736233" cy="523220"/>
            </a:xfrm>
          </p:grpSpPr>
          <p:cxnSp>
            <p:nvCxnSpPr>
              <p:cNvPr id="31" name="直接连接符 3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p:cNvGrpSpPr/>
          <p:nvPr/>
        </p:nvGrpSpPr>
        <p:grpSpPr>
          <a:xfrm>
            <a:off x="7575193" y="4902757"/>
            <a:ext cx="2849586" cy="523220"/>
            <a:chOff x="1374684" y="4902757"/>
            <a:chExt cx="2849586" cy="523220"/>
          </a:xfrm>
        </p:grpSpPr>
        <p:grpSp>
          <p:nvGrpSpPr>
            <p:cNvPr id="37" name="组合 36"/>
            <p:cNvGrpSpPr/>
            <p:nvPr/>
          </p:nvGrpSpPr>
          <p:grpSpPr>
            <a:xfrm>
              <a:off x="1374684" y="4902757"/>
              <a:ext cx="2849586" cy="523220"/>
              <a:chOff x="2220800" y="4535430"/>
              <a:chExt cx="2849586" cy="523220"/>
            </a:xfrm>
          </p:grpSpPr>
          <p:cxnSp>
            <p:nvCxnSpPr>
              <p:cNvPr id="42" name="直接连接符 4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V="1">
              <a:off x="1374684" y="4902757"/>
              <a:ext cx="2849586" cy="523220"/>
              <a:chOff x="2220800" y="4535430"/>
              <a:chExt cx="2849586" cy="523220"/>
            </a:xfrm>
          </p:grpSpPr>
          <p:cxnSp>
            <p:nvCxnSpPr>
              <p:cNvPr id="39" name="直接连接符 3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45" name="文本框 44"/>
          <p:cNvSpPr txBox="1"/>
          <p:nvPr/>
        </p:nvSpPr>
        <p:spPr>
          <a:xfrm>
            <a:off x="3587235" y="3813258"/>
            <a:ext cx="850006" cy="461665"/>
          </a:xfrm>
          <a:prstGeom prst="rect">
            <a:avLst/>
          </a:prstGeom>
          <a:noFill/>
        </p:spPr>
        <p:txBody>
          <a:bodyPr wrap="square" rtlCol="0">
            <a:spAutoFit/>
          </a:bodyPr>
          <a:lstStyle/>
          <a:p>
            <a:pPr algn="ctr"/>
            <a:r>
              <a:rPr lang="en-US" altLang="zh-CN" sz="2400"/>
              <a:t>ACK</a:t>
            </a:r>
            <a:endParaRPr lang="en-US" altLang="zh-CN" sz="2400"/>
          </a:p>
        </p:txBody>
      </p:sp>
      <p:sp>
        <p:nvSpPr>
          <p:cNvPr id="64" name="文本框 63"/>
          <p:cNvSpPr txBox="1"/>
          <p:nvPr/>
        </p:nvSpPr>
        <p:spPr>
          <a:xfrm>
            <a:off x="9082826" y="3813258"/>
            <a:ext cx="850006" cy="461665"/>
          </a:xfrm>
          <a:prstGeom prst="rect">
            <a:avLst/>
          </a:prstGeom>
          <a:noFill/>
        </p:spPr>
        <p:txBody>
          <a:bodyPr wrap="square" rtlCol="0">
            <a:spAutoFit/>
          </a:bodyPr>
          <a:lstStyle/>
          <a:p>
            <a:pPr algn="ctr"/>
            <a:r>
              <a:rPr lang="en-US" altLang="zh-CN" sz="2400"/>
              <a:t>ACK</a:t>
            </a:r>
            <a:endParaRPr lang="en-US" altLang="zh-CN" sz="2400"/>
          </a:p>
        </p:txBody>
      </p:sp>
      <p:sp>
        <p:nvSpPr>
          <p:cNvPr id="46" name="矩形 45"/>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指定地址写</a:t>
            </a:r>
            <a:endParaRPr lang="en-US" altLang="zh-CN" sz="2800"/>
          </a:p>
          <a:p>
            <a:pPr marL="457200" indent="-457200">
              <a:buFont typeface="Arial" panose="0208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）下，写入指定数据（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6585" y="3325255"/>
            <a:ext cx="10658831" cy="2499812"/>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当前地址读</a:t>
            </a:r>
            <a:endParaRPr lang="en-US" altLang="zh-CN" sz="2800"/>
          </a:p>
          <a:p>
            <a:pPr marL="457200" indent="-457200">
              <a:buFont typeface="Arial" panose="02080604020202020204" pitchFamily="34" charset="0"/>
              <a:buChar char="•"/>
            </a:pPr>
            <a:r>
              <a:rPr lang="zh-CN" altLang="en-US" sz="2800"/>
              <a:t>对于指定设备（</a:t>
            </a:r>
            <a:r>
              <a:rPr lang="en-US" altLang="zh-CN" sz="2800"/>
              <a:t>Slave Address</a:t>
            </a:r>
            <a:r>
              <a:rPr lang="zh-CN" altLang="en-US" sz="2800"/>
              <a:t>），在当前地址指针指示的地址下，读取从机数据（</a:t>
            </a:r>
            <a:r>
              <a:rPr lang="en-US" altLang="zh-CN" sz="2800"/>
              <a:t>Data</a:t>
            </a:r>
            <a:r>
              <a:rPr lang="zh-CN" altLang="en-US" sz="2800"/>
              <a:t>）</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9334" y="3110766"/>
            <a:ext cx="9313333" cy="3069351"/>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指定地址读</a:t>
            </a:r>
            <a:endParaRPr lang="en-US" altLang="zh-CN" sz="2800"/>
          </a:p>
          <a:p>
            <a:pPr marL="457200" indent="-457200">
              <a:buFont typeface="Arial" panose="0208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）下，读取从机数据（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7378" y="3500345"/>
            <a:ext cx="11537245" cy="2044234"/>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MPU6050</a:t>
            </a:r>
            <a:r>
              <a:rPr lang="zh-CN" altLang="en-US" sz="2800"/>
              <a:t>是一个</a:t>
            </a:r>
            <a:r>
              <a:rPr lang="en-US" altLang="zh-CN" sz="2800"/>
              <a:t>6</a:t>
            </a:r>
            <a:r>
              <a:rPr lang="zh-CN" altLang="en-US" sz="2800"/>
              <a:t>轴姿态传感器，可以测量芯片自身</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轴的加速度、角速度参数，通过数据融合，可进一步得到姿态角，常应用于平衡车、飞行器等需要检测自身姿态的场景</a:t>
            </a:r>
            <a:endParaRPr lang="en-US" altLang="zh-CN" sz="2800"/>
          </a:p>
          <a:p>
            <a:pPr marL="457200" indent="-457200">
              <a:buFont typeface="Arial" panose="02080604020202020204" pitchFamily="34" charset="0"/>
              <a:buChar char="•"/>
            </a:pPr>
            <a:r>
              <a:rPr lang="en-US" altLang="zh-CN" sz="2800"/>
              <a:t>3</a:t>
            </a:r>
            <a:r>
              <a:rPr lang="zh-CN" altLang="en-US" sz="2800"/>
              <a:t>轴加速度计（</a:t>
            </a:r>
            <a:r>
              <a:rPr lang="en-US" altLang="zh-CN" sz="2800"/>
              <a:t>Accelerometer</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a:t>
            </a:r>
            <a:endParaRPr lang="en-US" altLang="zh-CN" sz="2800"/>
          </a:p>
          <a:p>
            <a:pPr marL="457200" indent="-457200">
              <a:buFont typeface="Arial" panose="02080604020202020204" pitchFamily="34" charset="0"/>
              <a:buChar char="•"/>
            </a:pPr>
            <a:r>
              <a:rPr lang="en-US" altLang="zh-CN" sz="2800"/>
              <a:t>3</a:t>
            </a:r>
            <a:r>
              <a:rPr lang="zh-CN" altLang="en-US" sz="2800"/>
              <a:t>轴陀螺仪传感器（</a:t>
            </a:r>
            <a:r>
              <a:rPr lang="en-US" altLang="zh-CN" sz="2800"/>
              <a:t>Gyroscope</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轴的角速度</a:t>
            </a:r>
            <a:endParaRPr lang="en-US" altLang="zh-CN" sz="2800"/>
          </a:p>
        </p:txBody>
      </p:sp>
      <p:pic>
        <p:nvPicPr>
          <p:cNvPr id="2" name="图片 1"/>
          <p:cNvPicPr>
            <a:picLocks noChangeAspect="1"/>
          </p:cNvPicPr>
          <p:nvPr/>
        </p:nvPicPr>
        <p:blipFill>
          <a:blip r:embed="rId1"/>
          <a:stretch>
            <a:fillRect/>
          </a:stretch>
        </p:blipFill>
        <p:spPr>
          <a:xfrm>
            <a:off x="796740" y="3792365"/>
            <a:ext cx="2730074" cy="2461679"/>
          </a:xfrm>
          <a:prstGeom prst="rect">
            <a:avLst/>
          </a:prstGeom>
        </p:spPr>
      </p:pic>
      <p:pic>
        <p:nvPicPr>
          <p:cNvPr id="2052" name="Picture 4" descr="http://mms2.baidu.com/it/u=3099661625,2866703993&amp;fm=253&amp;app=138&amp;f=JPEG&amp;fmt=auto&amp;q=75?w=500&amp;h=3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089" y="3792365"/>
            <a:ext cx="3660069" cy="24668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img2.baidu.com/image_search/src=http%3A%2F%2Fimg1.gtimg.com%2Fnews%2Fpics%2Fhv1%2F146%2F88%2F2122%2F138005636.jpg&amp;refer=http%3A%2F%2Fimg1.gtimg.com&amp;app=2002&amp;size=f9999,10000&amp;q=a80&amp;n=0&amp;g=0n&amp;fmt=auto?sec=1669383053&amp;t=767d857105c35d0fc52fb41263446071"/>
          <p:cNvPicPr>
            <a:picLocks noChangeAspect="1" noChangeArrowheads="1"/>
          </p:cNvPicPr>
          <p:nvPr/>
        </p:nvPicPr>
        <p:blipFill rotWithShape="1">
          <a:blip r:embed="rId3">
            <a:extLst>
              <a:ext uri="{28A0092B-C50C-407E-A947-70E740481C1C}">
                <a14:useLocalDpi xmlns:a14="http://schemas.microsoft.com/office/drawing/2010/main" val="0"/>
              </a:ext>
            </a:extLst>
          </a:blip>
          <a:srcRect l="1707" t="1429" r="1627"/>
          <a:stretch>
            <a:fillRect/>
          </a:stretch>
        </p:blipFill>
        <p:spPr bwMode="auto">
          <a:xfrm>
            <a:off x="8029433" y="3792365"/>
            <a:ext cx="3329815" cy="2461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参数</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16</a:t>
            </a:r>
            <a:r>
              <a:rPr lang="zh-CN" altLang="en-US" sz="2800"/>
              <a:t>位</a:t>
            </a:r>
            <a:r>
              <a:rPr lang="en-US" altLang="zh-CN" sz="2800"/>
              <a:t>ADC</a:t>
            </a:r>
            <a:r>
              <a:rPr lang="zh-CN" altLang="en-US" sz="2800"/>
              <a:t>采集传感器的模拟信号，量化范围：</a:t>
            </a:r>
            <a:r>
              <a:rPr lang="en-US" altLang="zh-CN" sz="2800"/>
              <a:t>-32768~32767</a:t>
            </a:r>
            <a:endParaRPr lang="en-US" altLang="zh-CN" sz="2800"/>
          </a:p>
          <a:p>
            <a:pPr marL="457200" indent="-457200">
              <a:buFont typeface="Arial" panose="02080604020202020204" pitchFamily="34" charset="0"/>
              <a:buChar char="•"/>
            </a:pPr>
            <a:r>
              <a:rPr lang="zh-CN" altLang="en-US" sz="2800"/>
              <a:t>加速度计满量程选择：</a:t>
            </a:r>
            <a:r>
              <a:rPr lang="en-US" altLang="zh-CN" sz="2800"/>
              <a:t>±2</a:t>
            </a:r>
            <a:r>
              <a:rPr lang="zh-CN" altLang="en-US" sz="2800"/>
              <a:t>、</a:t>
            </a:r>
            <a:r>
              <a:rPr lang="en-US" altLang="zh-CN" sz="2800"/>
              <a:t>±4</a:t>
            </a:r>
            <a:r>
              <a:rPr lang="zh-CN" altLang="en-US" sz="2800"/>
              <a:t>、</a:t>
            </a:r>
            <a:r>
              <a:rPr lang="en-US" altLang="zh-CN" sz="2800"/>
              <a:t>±8</a:t>
            </a:r>
            <a:r>
              <a:rPr lang="zh-CN" altLang="en-US" sz="2800"/>
              <a:t>、</a:t>
            </a:r>
            <a:r>
              <a:rPr lang="en-US" altLang="zh-CN" sz="2800"/>
              <a:t>±16</a:t>
            </a:r>
            <a:r>
              <a:rPr lang="zh-CN" altLang="en-US" sz="2800"/>
              <a:t>（</a:t>
            </a:r>
            <a:r>
              <a:rPr lang="en-US" altLang="zh-CN" sz="2800"/>
              <a:t>g</a:t>
            </a:r>
            <a:r>
              <a:rPr lang="zh-CN" altLang="en-US" sz="2800"/>
              <a:t>）</a:t>
            </a:r>
            <a:endParaRPr lang="en-US" altLang="zh-CN" sz="2800"/>
          </a:p>
          <a:p>
            <a:pPr marL="457200" indent="-457200">
              <a:buFont typeface="Arial" panose="02080604020202020204" pitchFamily="34" charset="0"/>
              <a:buChar char="•"/>
            </a:pPr>
            <a:r>
              <a:rPr lang="zh-CN" altLang="en-US" sz="2800"/>
              <a:t>陀螺仪满量程选择：</a:t>
            </a:r>
            <a:r>
              <a:rPr lang="en-US" altLang="zh-CN" sz="2800"/>
              <a:t> ±250</a:t>
            </a:r>
            <a:r>
              <a:rPr lang="zh-CN" altLang="en-US" sz="2800"/>
              <a:t>、</a:t>
            </a:r>
            <a:r>
              <a:rPr lang="en-US" altLang="zh-CN" sz="2800"/>
              <a:t>±500</a:t>
            </a:r>
            <a:r>
              <a:rPr lang="zh-CN" altLang="en-US" sz="2800"/>
              <a:t>、</a:t>
            </a:r>
            <a:r>
              <a:rPr lang="en-US" altLang="zh-CN" sz="2800"/>
              <a:t>±1000</a:t>
            </a:r>
            <a:r>
              <a:rPr lang="zh-CN" altLang="en-US" sz="2800"/>
              <a:t>、</a:t>
            </a:r>
            <a:r>
              <a:rPr lang="en-US" altLang="zh-CN" sz="2800"/>
              <a:t>±2000</a:t>
            </a:r>
            <a:r>
              <a:rPr lang="zh-CN" altLang="en-US" sz="2800"/>
              <a:t>（</a:t>
            </a:r>
            <a:r>
              <a:rPr lang="en-US" altLang="zh-CN" sz="2800"/>
              <a:t>°/sec</a:t>
            </a:r>
            <a:r>
              <a:rPr lang="zh-CN" altLang="en-US" sz="2800"/>
              <a:t>）</a:t>
            </a:r>
            <a:endParaRPr lang="en-US" altLang="zh-CN" sz="2800"/>
          </a:p>
          <a:p>
            <a:pPr marL="457200" indent="-457200">
              <a:buFont typeface="Arial" panose="02080604020202020204" pitchFamily="34" charset="0"/>
              <a:buChar char="•"/>
            </a:pPr>
            <a:r>
              <a:rPr lang="zh-CN" altLang="en-US" sz="2800"/>
              <a:t>可配置的数字低通滤波器</a:t>
            </a:r>
            <a:endParaRPr lang="en-US" altLang="zh-CN" sz="2800"/>
          </a:p>
          <a:p>
            <a:pPr marL="457200" indent="-457200">
              <a:buFont typeface="Arial" panose="02080604020202020204" pitchFamily="34" charset="0"/>
              <a:buChar char="•"/>
            </a:pPr>
            <a:r>
              <a:rPr lang="zh-CN" altLang="en-US" sz="2800"/>
              <a:t>可配置的时钟源</a:t>
            </a:r>
            <a:endParaRPr lang="en-US" altLang="zh-CN" sz="2800"/>
          </a:p>
          <a:p>
            <a:pPr marL="457200" indent="-457200">
              <a:buFont typeface="Arial" panose="02080604020202020204" pitchFamily="34" charset="0"/>
              <a:buChar char="•"/>
            </a:pPr>
            <a:r>
              <a:rPr lang="zh-CN" altLang="en-US" sz="2800"/>
              <a:t>可配置的采样分频</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en-US" altLang="zh-CN" sz="2800"/>
              <a:t>I2C</a:t>
            </a:r>
            <a:r>
              <a:rPr lang="zh-CN" altLang="en-US" sz="2800"/>
              <a:t>从机地址：</a:t>
            </a:r>
            <a:r>
              <a:rPr lang="en-US" altLang="zh-CN" sz="2800"/>
              <a:t>1101000</a:t>
            </a:r>
            <a:r>
              <a:rPr lang="zh-CN" altLang="en-US" sz="2800"/>
              <a:t>（</a:t>
            </a:r>
            <a:r>
              <a:rPr lang="en-US" altLang="zh-CN" sz="2800"/>
              <a:t>AD0=0</a:t>
            </a:r>
            <a:r>
              <a:rPr lang="zh-CN" altLang="en-US" sz="2800"/>
              <a:t>）</a:t>
            </a:r>
            <a:endParaRPr lang="en-US" altLang="zh-CN" sz="2800"/>
          </a:p>
          <a:p>
            <a:r>
              <a:rPr lang="en-US" altLang="zh-CN" sz="2800"/>
              <a:t>			1101001</a:t>
            </a:r>
            <a:r>
              <a:rPr lang="zh-CN" altLang="en-US" sz="2800"/>
              <a:t>（</a:t>
            </a:r>
            <a:r>
              <a:rPr lang="en-US" altLang="zh-CN" sz="2800"/>
              <a:t>AD0=1</a:t>
            </a:r>
            <a:r>
              <a:rPr lang="zh-CN" altLang="en-US" sz="2800"/>
              <a:t>）</a:t>
            </a:r>
            <a:endParaRPr lang="en-US" altLang="zh-CN" sz="28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290" y="1589937"/>
            <a:ext cx="6940938" cy="4065793"/>
          </a:xfrm>
          <a:prstGeom prst="rect">
            <a:avLst/>
          </a:prstGeom>
        </p:spPr>
      </p:pic>
      <p:graphicFrame>
        <p:nvGraphicFramePr>
          <p:cNvPr id="7" name="表格 6"/>
          <p:cNvGraphicFramePr>
            <a:graphicFrameLocks noGrp="1"/>
          </p:cNvGraphicFramePr>
          <p:nvPr/>
        </p:nvGraphicFramePr>
        <p:xfrm>
          <a:off x="7867486" y="2510314"/>
          <a:ext cx="3759200" cy="2225040"/>
        </p:xfrm>
        <a:graphic>
          <a:graphicData uri="http://schemas.openxmlformats.org/drawingml/2006/table">
            <a:tbl>
              <a:tblPr firstRow="1" bandRow="1">
                <a:tableStyleId>{93296810-A885-4BE3-A3E7-6D5BEEA58F35}</a:tableStyleId>
              </a:tblPr>
              <a:tblGrid>
                <a:gridCol w="1557867"/>
                <a:gridCol w="2201333"/>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endParaRPr lang="zh-CN" altLang="en-US"/>
                    </a:p>
                  </a:txBody>
                  <a:tcPr/>
                </a:tc>
              </a:tr>
              <a:tr h="370840">
                <a:tc>
                  <a:txBody>
                    <a:bodyPr/>
                    <a:lstStyle/>
                    <a:p>
                      <a:pPr algn="ctr"/>
                      <a:r>
                        <a:rPr lang="en-US" altLang="zh-CN"/>
                        <a:t>SCL</a:t>
                      </a:r>
                      <a:r>
                        <a:rPr lang="zh-CN" altLang="en-US"/>
                        <a:t>、</a:t>
                      </a:r>
                      <a:r>
                        <a:rPr lang="en-US" altLang="zh-CN"/>
                        <a:t>SDA</a:t>
                      </a:r>
                      <a:endParaRPr lang="zh-CN" altLang="en-US"/>
                    </a:p>
                  </a:txBody>
                  <a:tcPr/>
                </a:tc>
                <a:tc>
                  <a:txBody>
                    <a:bodyPr/>
                    <a:lstStyle/>
                    <a:p>
                      <a:pPr algn="ctr"/>
                      <a:r>
                        <a:rPr lang="en-US" altLang="zh-CN"/>
                        <a:t>I2C</a:t>
                      </a:r>
                      <a:r>
                        <a:rPr lang="zh-CN" altLang="en-US"/>
                        <a:t>通信引脚</a:t>
                      </a:r>
                      <a:endParaRPr lang="zh-CN" altLang="en-US"/>
                    </a:p>
                  </a:txBody>
                  <a:tcPr/>
                </a:tc>
              </a:tr>
              <a:tr h="370840">
                <a:tc>
                  <a:txBody>
                    <a:bodyPr/>
                    <a:lstStyle/>
                    <a:p>
                      <a:pPr algn="ctr"/>
                      <a:r>
                        <a:rPr lang="en-US" altLang="zh-CN"/>
                        <a:t>XCL</a:t>
                      </a:r>
                      <a:r>
                        <a:rPr lang="zh-CN" altLang="en-US"/>
                        <a:t>、</a:t>
                      </a:r>
                      <a:r>
                        <a:rPr lang="en-US" altLang="zh-CN"/>
                        <a:t>XDA</a:t>
                      </a:r>
                      <a:endParaRPr lang="zh-CN" altLang="en-US"/>
                    </a:p>
                  </a:txBody>
                  <a:tcPr/>
                </a:tc>
                <a:tc>
                  <a:txBody>
                    <a:bodyPr/>
                    <a:lstStyle/>
                    <a:p>
                      <a:pPr algn="ctr"/>
                      <a:r>
                        <a:rPr lang="zh-CN" altLang="en-US"/>
                        <a:t>主机</a:t>
                      </a:r>
                      <a:r>
                        <a:rPr lang="en-US" altLang="zh-CN"/>
                        <a:t>I2C</a:t>
                      </a:r>
                      <a:r>
                        <a:rPr lang="zh-CN" altLang="en-US"/>
                        <a:t>通信引脚</a:t>
                      </a:r>
                      <a:endParaRPr lang="zh-CN" altLang="en-US"/>
                    </a:p>
                  </a:txBody>
                  <a:tcPr/>
                </a:tc>
              </a:tr>
              <a:tr h="370840">
                <a:tc>
                  <a:txBody>
                    <a:bodyPr/>
                    <a:lstStyle/>
                    <a:p>
                      <a:pPr algn="ctr"/>
                      <a:r>
                        <a:rPr lang="en-US" altLang="zh-CN"/>
                        <a:t>AD0</a:t>
                      </a:r>
                      <a:endParaRPr lang="zh-CN" altLang="en-US"/>
                    </a:p>
                  </a:txBody>
                  <a:tcPr/>
                </a:tc>
                <a:tc>
                  <a:txBody>
                    <a:bodyPr/>
                    <a:lstStyle/>
                    <a:p>
                      <a:pPr algn="ctr"/>
                      <a:r>
                        <a:rPr lang="zh-CN" altLang="en-US"/>
                        <a:t>从机地址最低位</a:t>
                      </a:r>
                      <a:endParaRPr lang="zh-CN" altLang="en-US"/>
                    </a:p>
                  </a:txBody>
                  <a:tcPr/>
                </a:tc>
              </a:tr>
              <a:tr h="370840">
                <a:tc>
                  <a:txBody>
                    <a:bodyPr/>
                    <a:lstStyle/>
                    <a:p>
                      <a:pPr algn="ctr"/>
                      <a:r>
                        <a:rPr lang="en-US" altLang="zh-CN"/>
                        <a:t>INT</a:t>
                      </a:r>
                      <a:endParaRPr lang="zh-CN" altLang="en-US"/>
                    </a:p>
                  </a:txBody>
                  <a:tcPr/>
                </a:tc>
                <a:tc>
                  <a:txBody>
                    <a:bodyPr/>
                    <a:lstStyle/>
                    <a:p>
                      <a:pPr algn="ctr"/>
                      <a:r>
                        <a:rPr lang="zh-CN" altLang="en-US"/>
                        <a:t>中断信号输出</a:t>
                      </a:r>
                      <a:endParaRPr lang="zh-CN" altLang="en-US"/>
                    </a:p>
                  </a:txBody>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228045" y="1067045"/>
            <a:ext cx="7204575" cy="5187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软件安装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安装</a:t>
            </a:r>
            <a:r>
              <a:rPr lang="en-US" altLang="zh-CN" sz="2800"/>
              <a:t>Keil5 MDK</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zh-CN" altLang="en-US" sz="2800"/>
              <a:t>安装器件支持包</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zh-CN" altLang="en-US" sz="2800"/>
              <a:t>软件注册</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zh-CN" altLang="en-US" sz="2800"/>
              <a:t>安装</a:t>
            </a:r>
            <a:r>
              <a:rPr lang="en-US" altLang="zh-CN" sz="2800"/>
              <a:t>STLINK</a:t>
            </a:r>
            <a:r>
              <a:rPr lang="zh-CN" altLang="en-US" sz="2800"/>
              <a:t>驱动</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zh-CN" altLang="en-US" sz="2800"/>
              <a:t>安装</a:t>
            </a:r>
            <a:r>
              <a:rPr lang="en-US" altLang="zh-CN" sz="2800"/>
              <a:t>USB</a:t>
            </a:r>
            <a:r>
              <a:rPr lang="zh-CN" altLang="en-US" sz="2800"/>
              <a:t>转串口驱动</a:t>
            </a:r>
            <a:endParaRPr lang="en-US" altLang="zh-CN" sz="28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外设简介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STM32</a:t>
            </a:r>
            <a:r>
              <a:rPr lang="zh-CN" altLang="en-US" sz="2800"/>
              <a:t>内部集成了硬件</a:t>
            </a:r>
            <a:r>
              <a:rPr lang="en-US" altLang="zh-CN" sz="2800"/>
              <a:t>I2C</a:t>
            </a:r>
            <a:r>
              <a:rPr lang="zh-CN" altLang="en-US" sz="2800"/>
              <a:t>收发电路，可以由硬件自动执行时钟生成、起始终止条件生成、应答位收发、数据收发等功能，减轻</a:t>
            </a:r>
            <a:r>
              <a:rPr lang="en-US" altLang="zh-CN" sz="2800"/>
              <a:t>CPU</a:t>
            </a:r>
            <a:r>
              <a:rPr lang="zh-CN" altLang="en-US" sz="2800"/>
              <a:t>的负担</a:t>
            </a:r>
            <a:endParaRPr lang="en-US" altLang="zh-CN" sz="2800"/>
          </a:p>
          <a:p>
            <a:pPr marL="457200" indent="-457200">
              <a:buFont typeface="Arial" panose="02080604020202020204" pitchFamily="34" charset="0"/>
              <a:buChar char="•"/>
            </a:pPr>
            <a:r>
              <a:rPr lang="zh-CN" altLang="en-US" sz="2800"/>
              <a:t>支持多主机模型</a:t>
            </a:r>
            <a:endParaRPr lang="en-US" altLang="zh-CN" sz="2800"/>
          </a:p>
          <a:p>
            <a:pPr marL="457200" indent="-457200">
              <a:buFont typeface="Arial" panose="02080604020202020204" pitchFamily="34" charset="0"/>
              <a:buChar char="•"/>
            </a:pPr>
            <a:r>
              <a:rPr lang="zh-CN" altLang="en-US" sz="2800"/>
              <a:t>支持</a:t>
            </a:r>
            <a:r>
              <a:rPr lang="en-US" altLang="zh-CN" sz="2800"/>
              <a:t>7</a:t>
            </a:r>
            <a:r>
              <a:rPr lang="zh-CN" altLang="en-US" sz="2800"/>
              <a:t>位</a:t>
            </a:r>
            <a:r>
              <a:rPr lang="en-US" altLang="zh-CN" sz="2800"/>
              <a:t>/10</a:t>
            </a:r>
            <a:r>
              <a:rPr lang="zh-CN" altLang="en-US" sz="2800"/>
              <a:t>位地址模式</a:t>
            </a:r>
            <a:endParaRPr lang="en-US" altLang="zh-CN" sz="2800"/>
          </a:p>
          <a:p>
            <a:pPr marL="457200" indent="-457200">
              <a:buFont typeface="Arial" panose="02080604020202020204" pitchFamily="34" charset="0"/>
              <a:buChar char="•"/>
            </a:pPr>
            <a:r>
              <a:rPr lang="zh-CN" altLang="en-US" sz="2800"/>
              <a:t>支持不同的通讯速度，标准速度</a:t>
            </a:r>
            <a:r>
              <a:rPr lang="en-US" altLang="zh-CN" sz="2800"/>
              <a:t>(</a:t>
            </a:r>
            <a:r>
              <a:rPr lang="zh-CN" altLang="en-US" sz="2800"/>
              <a:t>高达</a:t>
            </a:r>
            <a:r>
              <a:rPr lang="en-US" altLang="zh-CN" sz="2800"/>
              <a:t>100 kHz)</a:t>
            </a:r>
            <a:r>
              <a:rPr lang="zh-CN" altLang="en-US" sz="2800"/>
              <a:t>，快速</a:t>
            </a:r>
            <a:r>
              <a:rPr lang="en-US" altLang="zh-CN" sz="2800"/>
              <a:t>(</a:t>
            </a:r>
            <a:r>
              <a:rPr lang="zh-CN" altLang="en-US" sz="2800"/>
              <a:t>高达</a:t>
            </a:r>
            <a:r>
              <a:rPr lang="en-US" altLang="zh-CN" sz="2800"/>
              <a:t>400 kHz)</a:t>
            </a:r>
            <a:endParaRPr lang="en-US" altLang="zh-CN" sz="2800"/>
          </a:p>
          <a:p>
            <a:pPr marL="457200" indent="-457200">
              <a:buFont typeface="Arial" panose="02080604020202020204" pitchFamily="34" charset="0"/>
              <a:buChar char="•"/>
            </a:pPr>
            <a:r>
              <a:rPr lang="zh-CN" altLang="en-US" sz="2800"/>
              <a:t>支持</a:t>
            </a:r>
            <a:r>
              <a:rPr lang="en-US" altLang="zh-CN" sz="2800"/>
              <a:t>DMA</a:t>
            </a:r>
            <a:endParaRPr lang="en-US" altLang="zh-CN" sz="2800"/>
          </a:p>
          <a:p>
            <a:pPr marL="457200" indent="-457200">
              <a:buFont typeface="Arial" panose="02080604020202020204" pitchFamily="34" charset="0"/>
              <a:buChar char="•"/>
            </a:pPr>
            <a:r>
              <a:rPr lang="zh-CN" altLang="en-US" sz="2800"/>
              <a:t>兼容</a:t>
            </a:r>
            <a:r>
              <a:rPr lang="en-US" altLang="zh-CN" sz="2800" err="1"/>
              <a:t>SMBus</a:t>
            </a:r>
            <a:r>
              <a:rPr lang="zh-CN" altLang="en-US" sz="2800"/>
              <a:t>协议</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en-US" altLang="zh-CN" sz="2800"/>
              <a:t>STM32F103C8T6</a:t>
            </a:r>
            <a:r>
              <a:rPr lang="zh-CN" altLang="en-US" sz="2800"/>
              <a:t> 硬件</a:t>
            </a:r>
            <a:r>
              <a:rPr lang="en-US" altLang="zh-CN" sz="2800"/>
              <a:t>I2C</a:t>
            </a:r>
            <a:r>
              <a:rPr lang="zh-CN" altLang="en-US" sz="2800"/>
              <a:t>资源：</a:t>
            </a:r>
            <a:r>
              <a:rPr lang="en-US" altLang="zh-CN" sz="2800"/>
              <a:t>I2C1</a:t>
            </a:r>
            <a:r>
              <a:rPr lang="zh-CN" altLang="en-US" sz="2800"/>
              <a:t>、</a:t>
            </a:r>
            <a:r>
              <a:rPr lang="en-US" altLang="zh-CN" sz="2800"/>
              <a:t>I2C2</a:t>
            </a:r>
            <a:endParaRPr lang="en-US" altLang="zh-CN" sz="2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3141303" y="1069573"/>
            <a:ext cx="5909394" cy="537098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166790" y="1914173"/>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时钟控制器</a:t>
            </a:r>
            <a:endParaRPr lang="en-US" altLang="zh-CN"/>
          </a:p>
        </p:txBody>
      </p:sp>
      <p:sp>
        <p:nvSpPr>
          <p:cNvPr id="37" name="矩形 36"/>
          <p:cNvSpPr/>
          <p:nvPr/>
        </p:nvSpPr>
        <p:spPr>
          <a:xfrm>
            <a:off x="2640750" y="382864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p:cNvSpPr/>
          <p:nvPr/>
        </p:nvSpPr>
        <p:spPr>
          <a:xfrm>
            <a:off x="4932213" y="3629378"/>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2" name="矩形 21"/>
          <p:cNvSpPr/>
          <p:nvPr/>
        </p:nvSpPr>
        <p:spPr>
          <a:xfrm>
            <a:off x="5295809" y="450966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数据寄存器</a:t>
            </a:r>
            <a:r>
              <a:rPr lang="en-US" altLang="zh-CN"/>
              <a:t>DR</a:t>
            </a:r>
            <a:endParaRPr lang="en-US" altLang="zh-CN"/>
          </a:p>
        </p:txBody>
      </p:sp>
      <p:sp>
        <p:nvSpPr>
          <p:cNvPr id="34" name="矩形 33"/>
          <p:cNvSpPr/>
          <p:nvPr/>
        </p:nvSpPr>
        <p:spPr>
          <a:xfrm>
            <a:off x="5295809" y="3788684"/>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endParaRPr lang="en-US" altLang="zh-CN"/>
          </a:p>
        </p:txBody>
      </p:sp>
      <p:sp>
        <p:nvSpPr>
          <p:cNvPr id="46" name="矩形 45"/>
          <p:cNvSpPr/>
          <p:nvPr/>
        </p:nvSpPr>
        <p:spPr>
          <a:xfrm>
            <a:off x="8759639" y="3225030"/>
            <a:ext cx="900000" cy="102436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7" idx="3"/>
          </p:cNvCxnSpPr>
          <p:nvPr/>
        </p:nvCxnSpPr>
        <p:spPr>
          <a:xfrm>
            <a:off x="7707223" y="242635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760469" y="1899576"/>
            <a:ext cx="900000" cy="102436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7" name="直接箭头连接符 66"/>
          <p:cNvCxnSpPr>
            <a:stCxn id="54" idx="3"/>
          </p:cNvCxnSpPr>
          <p:nvPr/>
        </p:nvCxnSpPr>
        <p:spPr>
          <a:xfrm flipV="1">
            <a:off x="9660469" y="2389273"/>
            <a:ext cx="2234682"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46" idx="3"/>
          </p:cNvCxnSpPr>
          <p:nvPr/>
        </p:nvCxnSpPr>
        <p:spPr>
          <a:xfrm flipH="1">
            <a:off x="9659639" y="3714728"/>
            <a:ext cx="2235512"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869387" y="2019941"/>
            <a:ext cx="620889" cy="369332"/>
          </a:xfrm>
          <a:prstGeom prst="rect">
            <a:avLst/>
          </a:prstGeom>
          <a:noFill/>
        </p:spPr>
        <p:txBody>
          <a:bodyPr wrap="square" rtlCol="0">
            <a:spAutoFit/>
          </a:bodyPr>
          <a:lstStyle/>
          <a:p>
            <a:pPr algn="ctr"/>
            <a:r>
              <a:rPr lang="en-US" altLang="zh-CN"/>
              <a:t>SCL</a:t>
            </a:r>
            <a:endParaRPr lang="zh-CN" altLang="en-US"/>
          </a:p>
        </p:txBody>
      </p:sp>
      <p:sp>
        <p:nvSpPr>
          <p:cNvPr id="74" name="文本框 73"/>
          <p:cNvSpPr txBox="1"/>
          <p:nvPr/>
        </p:nvSpPr>
        <p:spPr>
          <a:xfrm>
            <a:off x="10869386" y="3714727"/>
            <a:ext cx="620889" cy="369332"/>
          </a:xfrm>
          <a:prstGeom prst="rect">
            <a:avLst/>
          </a:prstGeom>
          <a:noFill/>
        </p:spPr>
        <p:txBody>
          <a:bodyPr wrap="square" rtlCol="0">
            <a:spAutoFit/>
          </a:bodyPr>
          <a:lstStyle/>
          <a:p>
            <a:pPr algn="ctr"/>
            <a:r>
              <a:rPr lang="en-US" altLang="zh-CN"/>
              <a:t>SDA</a:t>
            </a:r>
            <a:endParaRPr lang="zh-CN" altLang="en-US"/>
          </a:p>
        </p:txBody>
      </p:sp>
      <p:sp>
        <p:nvSpPr>
          <p:cNvPr id="92" name="矩形 91"/>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
        <p:nvSpPr>
          <p:cNvPr id="2" name="箭头: 上下 1"/>
          <p:cNvSpPr/>
          <p:nvPr/>
        </p:nvSpPr>
        <p:spPr>
          <a:xfrm>
            <a:off x="6390146" y="4171995"/>
            <a:ext cx="222740" cy="337673"/>
          </a:xfrm>
          <a:prstGeom prst="up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flipH="1">
            <a:off x="5120070" y="3511113"/>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120070" y="3511113"/>
            <a:ext cx="0" cy="46922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34" idx="1"/>
          </p:cNvCxnSpPr>
          <p:nvPr/>
        </p:nvCxnSpPr>
        <p:spPr>
          <a:xfrm>
            <a:off x="5120070" y="3980340"/>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707223" y="3980340"/>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7" idx="3"/>
            <a:endCxn id="40" idx="1"/>
          </p:cNvCxnSpPr>
          <p:nvPr/>
        </p:nvCxnSpPr>
        <p:spPr>
          <a:xfrm>
            <a:off x="4181183" y="434083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主机发送</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772335" y="1212962"/>
            <a:ext cx="8647330" cy="4965202"/>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主机接收</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772335" y="1066704"/>
            <a:ext cx="8647329" cy="5257717"/>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5968" y="1474232"/>
            <a:ext cx="10440063" cy="184982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67" y="3704915"/>
            <a:ext cx="10440063" cy="2073934"/>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通信</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2677656"/>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SPI</a:t>
            </a:r>
            <a:r>
              <a:rPr lang="zh-CN" altLang="en-US" sz="2800"/>
              <a:t>（</a:t>
            </a:r>
            <a:r>
              <a:rPr lang="en-US" altLang="zh-CN" sz="2800"/>
              <a:t>Serial Peripheral Interface</a:t>
            </a:r>
            <a:r>
              <a:rPr lang="zh-CN" altLang="en-US" sz="2800"/>
              <a:t>）是由</a:t>
            </a:r>
            <a:r>
              <a:rPr lang="en-US" altLang="zh-CN" sz="2800"/>
              <a:t>Motorola</a:t>
            </a:r>
            <a:r>
              <a:rPr lang="zh-CN" altLang="en-US" sz="2800"/>
              <a:t>公司开发的一种通用数据总线</a:t>
            </a:r>
            <a:endParaRPr lang="en-US" altLang="zh-CN" sz="2800"/>
          </a:p>
          <a:p>
            <a:pPr marL="457200" indent="-457200">
              <a:buFont typeface="Arial" panose="02080604020202020204" pitchFamily="34" charset="0"/>
              <a:buChar char="•"/>
            </a:pPr>
            <a:r>
              <a:rPr lang="zh-CN" altLang="en-US" sz="2800"/>
              <a:t>四根通信线：</a:t>
            </a:r>
            <a:r>
              <a:rPr lang="en-US" altLang="zh-CN" sz="2800"/>
              <a:t>SCK</a:t>
            </a:r>
            <a:r>
              <a:rPr lang="zh-CN" altLang="en-US" sz="2800"/>
              <a:t>（</a:t>
            </a:r>
            <a:r>
              <a:rPr lang="en-US" altLang="zh-CN" sz="2800"/>
              <a:t>Serial Clock</a:t>
            </a:r>
            <a:r>
              <a:rPr lang="zh-CN" altLang="en-US" sz="2800"/>
              <a:t>）、</a:t>
            </a:r>
            <a:r>
              <a:rPr lang="en-US" altLang="zh-CN" sz="2800"/>
              <a:t>MOSI</a:t>
            </a:r>
            <a:r>
              <a:rPr lang="zh-CN" altLang="en-US" sz="2800"/>
              <a:t>（</a:t>
            </a:r>
            <a:r>
              <a:rPr lang="en-US" altLang="zh-CN" sz="2800"/>
              <a:t>Master Output Slave Input</a:t>
            </a:r>
            <a:r>
              <a:rPr lang="zh-CN" altLang="en-US" sz="2800"/>
              <a:t>）、</a:t>
            </a:r>
            <a:r>
              <a:rPr lang="en-US" altLang="zh-CN" sz="2800"/>
              <a:t>MISO</a:t>
            </a:r>
            <a:r>
              <a:rPr lang="zh-CN" altLang="en-US" sz="2800"/>
              <a:t>（</a:t>
            </a:r>
            <a:r>
              <a:rPr lang="en-US" altLang="zh-CN" sz="2800"/>
              <a:t>Master Input Slave Output</a:t>
            </a:r>
            <a:r>
              <a:rPr lang="zh-CN" altLang="en-US" sz="2800"/>
              <a:t>）、</a:t>
            </a:r>
            <a:r>
              <a:rPr lang="en-US" altLang="zh-CN" sz="2800"/>
              <a:t>SS</a:t>
            </a:r>
            <a:r>
              <a:rPr lang="zh-CN" altLang="en-US" sz="2800"/>
              <a:t>（</a:t>
            </a:r>
            <a:r>
              <a:rPr lang="en-US" altLang="zh-CN" sz="2800"/>
              <a:t>Slave Select</a:t>
            </a:r>
            <a:r>
              <a:rPr lang="zh-CN" altLang="en-US" sz="2800"/>
              <a:t>）</a:t>
            </a:r>
            <a:endParaRPr lang="en-US" altLang="zh-CN" sz="2800"/>
          </a:p>
          <a:p>
            <a:pPr marL="457200" indent="-457200">
              <a:buFont typeface="Arial" panose="02080604020202020204" pitchFamily="34" charset="0"/>
              <a:buChar char="•"/>
            </a:pPr>
            <a:r>
              <a:rPr lang="zh-CN" altLang="en-US" sz="2800"/>
              <a:t>同步，全双工</a:t>
            </a:r>
            <a:endParaRPr lang="en-US" altLang="zh-CN" sz="2800"/>
          </a:p>
          <a:p>
            <a:pPr marL="457200" indent="-457200">
              <a:buFont typeface="Arial" panose="02080604020202020204" pitchFamily="34" charset="0"/>
              <a:buChar char="•"/>
            </a:pPr>
            <a:r>
              <a:rPr lang="zh-CN" altLang="en-US" sz="2800"/>
              <a:t>支持总线挂载多设备（一主多从）</a:t>
            </a:r>
            <a:endParaRPr lang="en-US" altLang="zh-CN" sz="280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5806" y="4321676"/>
            <a:ext cx="1961467" cy="1961467"/>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5099" t="4305" r="11673"/>
          <a:stretch>
            <a:fillRect/>
          </a:stretch>
        </p:blipFill>
        <p:spPr>
          <a:xfrm>
            <a:off x="6223744" y="4319988"/>
            <a:ext cx="1961467" cy="1963155"/>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15458" t="20057" r="14976" b="14930"/>
          <a:stretch>
            <a:fillRect/>
          </a:stretch>
        </p:blipFill>
        <p:spPr>
          <a:xfrm>
            <a:off x="8732713" y="4319988"/>
            <a:ext cx="2100647" cy="1963155"/>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4564" t="16898" r="12951" b="10617"/>
          <a:stretch>
            <a:fillRect/>
          </a:stretch>
        </p:blipFill>
        <p:spPr>
          <a:xfrm>
            <a:off x="3714775" y="4321675"/>
            <a:ext cx="1961467" cy="1961468"/>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所有</a:t>
            </a:r>
            <a:r>
              <a:rPr lang="en-US" altLang="zh-CN" sz="2800"/>
              <a:t>SPI</a:t>
            </a:r>
            <a:r>
              <a:rPr lang="zh-CN" altLang="en-US" sz="2800"/>
              <a:t>设备的</a:t>
            </a:r>
            <a:r>
              <a:rPr lang="en-US" altLang="zh-CN" sz="2800"/>
              <a:t>SCK</a:t>
            </a:r>
            <a:r>
              <a:rPr lang="zh-CN" altLang="en-US" sz="2800"/>
              <a:t>、</a:t>
            </a:r>
            <a:r>
              <a:rPr lang="en-US" altLang="zh-CN" sz="2800"/>
              <a:t>MOSI</a:t>
            </a:r>
            <a:r>
              <a:rPr lang="zh-CN" altLang="en-US" sz="2800"/>
              <a:t>、</a:t>
            </a:r>
            <a:r>
              <a:rPr lang="en-US" altLang="zh-CN" sz="2800"/>
              <a:t>MISO</a:t>
            </a:r>
            <a:r>
              <a:rPr lang="zh-CN" altLang="en-US" sz="2800"/>
              <a:t>分别连在一起</a:t>
            </a:r>
            <a:endParaRPr lang="en-US" altLang="zh-CN" sz="2800"/>
          </a:p>
          <a:p>
            <a:pPr marL="457200" indent="-457200">
              <a:buFont typeface="Arial" panose="02080604020202020204" pitchFamily="34" charset="0"/>
              <a:buChar char="•"/>
            </a:pPr>
            <a:r>
              <a:rPr lang="zh-CN" altLang="en-US" sz="2800"/>
              <a:t>主机另外引出多条</a:t>
            </a:r>
            <a:r>
              <a:rPr lang="en-US" altLang="zh-CN" sz="2800"/>
              <a:t>SS</a:t>
            </a:r>
            <a:r>
              <a:rPr lang="zh-CN" altLang="en-US" sz="2800"/>
              <a:t>控制线，分别接到各从机的</a:t>
            </a:r>
            <a:r>
              <a:rPr lang="en-US" altLang="zh-CN" sz="2800"/>
              <a:t>SS</a:t>
            </a:r>
            <a:r>
              <a:rPr lang="zh-CN" altLang="en-US" sz="2800"/>
              <a:t>引脚</a:t>
            </a:r>
            <a:endParaRPr lang="en-US" altLang="zh-CN" sz="2800"/>
          </a:p>
          <a:p>
            <a:pPr marL="457200" indent="-457200">
              <a:buFont typeface="Arial" panose="02080604020202020204" pitchFamily="34" charset="0"/>
              <a:buChar char="•"/>
            </a:pPr>
            <a:r>
              <a:rPr lang="zh-CN" altLang="en-US" sz="2800"/>
              <a:t>输出引脚配置为推挽输出，输入引脚配置为浮空或上拉输入</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1704" y="2875566"/>
            <a:ext cx="5988592" cy="3548853"/>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移位示意图</a:t>
            </a:r>
            <a:endParaRPr lang="zh-CN" altLang="en-US" sz="3200">
              <a:latin typeface="等线" panose="02010600030101010101" pitchFamily="2" charset="-122"/>
              <a:ea typeface="等线" panose="02010600030101010101" pitchFamily="2"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7521" y="1643733"/>
            <a:ext cx="8976957" cy="4321891"/>
          </a:xfrm>
          <a:prstGeom prst="rect">
            <a:avLst/>
          </a:prstGeom>
        </p:spPr>
      </p:pic>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810" y="3552678"/>
            <a:ext cx="252000" cy="252000"/>
          </a:xfrm>
          <a:prstGeom prst="rect">
            <a:avLst/>
          </a:prstGeom>
        </p:spPr>
      </p:pic>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248" y="3553254"/>
            <a:ext cx="252000" cy="252000"/>
          </a:xfrm>
          <a:prstGeom prst="rect">
            <a:avLst/>
          </a:prstGeom>
        </p:spPr>
      </p:pic>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827" y="3552678"/>
            <a:ext cx="252000" cy="252000"/>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708" y="3553254"/>
            <a:ext cx="252000" cy="252000"/>
          </a:xfrm>
          <a:prstGeom prst="rect">
            <a:avLst/>
          </a:prstGeom>
        </p:spPr>
      </p:pic>
      <p:pic>
        <p:nvPicPr>
          <p:cNvPr id="44" name="图片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844" y="3552678"/>
            <a:ext cx="252000" cy="252000"/>
          </a:xfrm>
          <a:prstGeom prst="rect">
            <a:avLst/>
          </a:prstGeom>
        </p:spPr>
      </p:pic>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61" y="3552678"/>
            <a:ext cx="252000" cy="252000"/>
          </a:xfrm>
          <a:prstGeom prst="rect">
            <a:avLst/>
          </a:prstGeom>
        </p:spPr>
      </p:pic>
      <p:pic>
        <p:nvPicPr>
          <p:cNvPr id="46" name="图片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878" y="3552678"/>
            <a:ext cx="252000" cy="252000"/>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895" y="3552678"/>
            <a:ext cx="252000" cy="252000"/>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912" y="3552678"/>
            <a:ext cx="252000" cy="252000"/>
          </a:xfrm>
          <a:prstGeom prst="rect">
            <a:avLst/>
          </a:prstGeom>
        </p:spPr>
      </p:pic>
      <p:pic>
        <p:nvPicPr>
          <p:cNvPr id="49" name="图片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931" y="3552678"/>
            <a:ext cx="252000" cy="252000"/>
          </a:xfrm>
          <a:prstGeom prst="rect">
            <a:avLst/>
          </a:prstGeom>
        </p:spPr>
      </p:pic>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328" y="3553254"/>
            <a:ext cx="252000" cy="252000"/>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4788" y="3553254"/>
            <a:ext cx="252000" cy="252000"/>
          </a:xfrm>
          <a:prstGeom prst="rect">
            <a:avLst/>
          </a:prstGeom>
        </p:spPr>
      </p:pic>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408" y="3553254"/>
            <a:ext cx="252000" cy="252000"/>
          </a:xfrm>
          <a:prstGeom prst="rect">
            <a:avLst/>
          </a:prstGeom>
        </p:spPr>
      </p:pic>
      <p:pic>
        <p:nvPicPr>
          <p:cNvPr id="53" name="图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7868" y="3553254"/>
            <a:ext cx="252000" cy="252000"/>
          </a:xfrm>
          <a:prstGeom prst="rect">
            <a:avLst/>
          </a:prstGeom>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488" y="3553254"/>
            <a:ext cx="252000" cy="252000"/>
          </a:xfrm>
          <a:prstGeom prst="rect">
            <a:avLst/>
          </a:prstGeom>
        </p:spPr>
      </p:pic>
      <p:pic>
        <p:nvPicPr>
          <p:cNvPr id="55" name="图片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0948" y="3553254"/>
            <a:ext cx="252000" cy="2520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3" name="文本框 2"/>
          <p:cNvSpPr txBox="1"/>
          <p:nvPr/>
        </p:nvSpPr>
        <p:spPr>
          <a:xfrm>
            <a:off x="570963" y="1236373"/>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起始条件：</a:t>
            </a:r>
            <a:r>
              <a:rPr lang="en-US" altLang="zh-CN" sz="2800"/>
              <a:t>SS</a:t>
            </a:r>
            <a:r>
              <a:rPr lang="zh-CN" altLang="en-US" sz="2800"/>
              <a:t>从高电平切换到低电平</a:t>
            </a:r>
            <a:endParaRPr lang="en-US" altLang="zh-CN" sz="2800"/>
          </a:p>
          <a:p>
            <a:pPr marL="457200" indent="-457200">
              <a:buFont typeface="Arial" panose="02080604020202020204" pitchFamily="34" charset="0"/>
              <a:buChar char="•"/>
            </a:pPr>
            <a:r>
              <a:rPr lang="zh-CN" altLang="en-US" sz="2800"/>
              <a:t>终止条件：</a:t>
            </a:r>
            <a:r>
              <a:rPr lang="en-US" altLang="zh-CN" sz="2800"/>
              <a:t>SS</a:t>
            </a:r>
            <a:r>
              <a:rPr lang="zh-CN" altLang="en-US" sz="2800"/>
              <a:t>从低电平切换到高电平</a:t>
            </a:r>
            <a:endParaRPr lang="en-US" altLang="zh-CN" sz="2800"/>
          </a:p>
        </p:txBody>
      </p:sp>
      <p:grpSp>
        <p:nvGrpSpPr>
          <p:cNvPr id="5" name="组合 4"/>
          <p:cNvGrpSpPr/>
          <p:nvPr/>
        </p:nvGrpSpPr>
        <p:grpSpPr>
          <a:xfrm>
            <a:off x="2377347" y="3980306"/>
            <a:ext cx="2425657" cy="523220"/>
            <a:chOff x="2220800" y="4535430"/>
            <a:chExt cx="2425657" cy="523220"/>
          </a:xfrm>
        </p:grpSpPr>
        <p:cxnSp>
          <p:nvCxnSpPr>
            <p:cNvPr id="7" name="直接连接符 6"/>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6242756" y="3980306"/>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11" name="组合 10"/>
          <p:cNvGrpSpPr/>
          <p:nvPr/>
        </p:nvGrpSpPr>
        <p:grpSpPr>
          <a:xfrm flipV="1">
            <a:off x="7423319" y="3980306"/>
            <a:ext cx="2810412" cy="523220"/>
            <a:chOff x="1424991" y="4535430"/>
            <a:chExt cx="2810412" cy="523220"/>
          </a:xfrm>
        </p:grpSpPr>
        <p:cxnSp>
          <p:nvCxnSpPr>
            <p:cNvPr id="12" name="直接连接符 11"/>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1198078" y="3980306"/>
            <a:ext cx="1180563" cy="461665"/>
          </a:xfrm>
          <a:prstGeom prst="rect">
            <a:avLst/>
          </a:prstGeom>
          <a:noFill/>
        </p:spPr>
        <p:txBody>
          <a:bodyPr wrap="square" rtlCol="0">
            <a:spAutoFit/>
          </a:bodyPr>
          <a:lstStyle/>
          <a:p>
            <a:pPr algn="ctr"/>
            <a:r>
              <a:rPr lang="en-US" altLang="zh-CN" sz="2400"/>
              <a:t>SS</a:t>
            </a:r>
            <a:endParaRPr lang="en-US" altLang="zh-CN"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型号分类及缩写</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756990" y="1476255"/>
          <a:ext cx="10602175" cy="4512420"/>
        </p:xfrm>
        <a:graphic>
          <a:graphicData uri="http://schemas.openxmlformats.org/drawingml/2006/table">
            <a:tbl>
              <a:tblPr firstRow="1" bandRow="1">
                <a:tableStyleId>{93296810-A885-4BE3-A3E7-6D5BEEA58F35}</a:tableStyleId>
              </a:tblPr>
              <a:tblGrid>
                <a:gridCol w="1483934"/>
                <a:gridCol w="3464417"/>
                <a:gridCol w="2073498"/>
                <a:gridCol w="3580326"/>
              </a:tblGrid>
              <a:tr h="501380">
                <a:tc>
                  <a:txBody>
                    <a:bodyPr/>
                    <a:lstStyle/>
                    <a:p>
                      <a:pPr algn="ctr"/>
                      <a:r>
                        <a:rPr lang="zh-CN" altLang="en-US" sz="2400"/>
                        <a:t>缩写</a:t>
                      </a:r>
                      <a:endParaRPr lang="zh-CN" altLang="en-US" sz="2400"/>
                    </a:p>
                  </a:txBody>
                  <a:tcPr marL="120648" marR="120648" marT="60324" marB="60324" anchor="ctr"/>
                </a:tc>
                <a:tc>
                  <a:txBody>
                    <a:bodyPr/>
                    <a:lstStyle/>
                    <a:p>
                      <a:pPr algn="ctr"/>
                      <a:r>
                        <a:rPr lang="zh-CN" altLang="en-US" sz="2400"/>
                        <a:t>释义</a:t>
                      </a:r>
                      <a:endParaRPr lang="zh-CN" altLang="en-US" sz="2400"/>
                    </a:p>
                  </a:txBody>
                  <a:tcPr marL="120648" marR="120648" marT="60324" marB="60324" anchor="ctr"/>
                </a:tc>
                <a:tc>
                  <a:txBody>
                    <a:bodyPr/>
                    <a:lstStyle/>
                    <a:p>
                      <a:pPr algn="ctr"/>
                      <a:r>
                        <a:rPr lang="en-US" altLang="zh-CN" sz="2400"/>
                        <a:t>Flash</a:t>
                      </a:r>
                      <a:r>
                        <a:rPr lang="zh-CN" altLang="en-US" sz="2400"/>
                        <a:t>容量</a:t>
                      </a:r>
                      <a:endParaRPr lang="zh-CN" altLang="en-US" sz="2400"/>
                    </a:p>
                  </a:txBody>
                  <a:tcPr marL="120648" marR="120648" marT="60324" marB="60324" anchor="ctr"/>
                </a:tc>
                <a:tc>
                  <a:txBody>
                    <a:bodyPr/>
                    <a:lstStyle/>
                    <a:p>
                      <a:pPr algn="ctr"/>
                      <a:r>
                        <a:rPr lang="zh-CN" altLang="en-US" sz="2400"/>
                        <a:t>型号</a:t>
                      </a:r>
                      <a:endParaRPr lang="zh-CN" altLang="en-US" sz="2400"/>
                    </a:p>
                  </a:txBody>
                  <a:tcPr marL="120648" marR="120648" marT="60324" marB="60324" anchor="ctr"/>
                </a:tc>
              </a:tr>
              <a:tr h="501380">
                <a:tc>
                  <a:txBody>
                    <a:bodyPr/>
                    <a:lstStyle/>
                    <a:p>
                      <a:pPr algn="ctr"/>
                      <a:r>
                        <a:rPr lang="en-US" altLang="zh-CN" sz="2400"/>
                        <a:t>LD_VL</a:t>
                      </a:r>
                      <a:endParaRPr lang="zh-CN" altLang="en-US" sz="2400"/>
                    </a:p>
                  </a:txBody>
                  <a:tcPr marL="120648" marR="120648" marT="60324" marB="60324" anchor="ctr"/>
                </a:tc>
                <a:tc>
                  <a:txBody>
                    <a:bodyPr/>
                    <a:lstStyle/>
                    <a:p>
                      <a:pPr algn="ctr"/>
                      <a:r>
                        <a:rPr lang="zh-CN" altLang="en-US" sz="2400"/>
                        <a:t>小容量产品超值系列</a:t>
                      </a:r>
                      <a:endParaRPr lang="zh-CN" altLang="en-US" sz="2400"/>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algn="ctr"/>
                      <a:r>
                        <a:rPr lang="en-US" altLang="zh-CN" sz="2400"/>
                        <a:t>STM32F100</a:t>
                      </a:r>
                      <a:endParaRPr lang="zh-CN" altLang="en-US" sz="2400"/>
                    </a:p>
                  </a:txBody>
                  <a:tcPr marL="120648" marR="120648" marT="60324" marB="60324" anchor="ctr"/>
                </a:tc>
              </a:tr>
              <a:tr h="501380">
                <a:tc>
                  <a:txBody>
                    <a:bodyPr/>
                    <a:lstStyle/>
                    <a:p>
                      <a:pPr algn="ctr"/>
                      <a:r>
                        <a:rPr lang="en-US" altLang="zh-CN" sz="2400"/>
                        <a:t>MD_VL</a:t>
                      </a:r>
                      <a:endParaRPr lang="zh-CN" altLang="en-US" sz="2400"/>
                    </a:p>
                  </a:txBody>
                  <a:tcPr marL="120648" marR="120648" marT="60324" marB="60324" anchor="ctr"/>
                </a:tc>
                <a:tc>
                  <a:txBody>
                    <a:bodyPr/>
                    <a:lstStyle/>
                    <a:p>
                      <a:pPr algn="ctr"/>
                      <a:r>
                        <a:rPr lang="zh-CN" altLang="en-US" sz="2400"/>
                        <a:t>中容量产品超值系列</a:t>
                      </a:r>
                      <a:endParaRPr lang="zh-CN" altLang="en-US" sz="2400"/>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STM32F100</a:t>
                      </a:r>
                      <a:endParaRPr lang="zh-CN" altLang="en-US" sz="2400"/>
                    </a:p>
                  </a:txBody>
                  <a:tcPr marL="120648" marR="120648" marT="60324" marB="60324" anchor="ctr"/>
                </a:tc>
              </a:tr>
              <a:tr h="501380">
                <a:tc>
                  <a:txBody>
                    <a:bodyPr/>
                    <a:lstStyle/>
                    <a:p>
                      <a:pPr algn="ctr"/>
                      <a:r>
                        <a:rPr lang="en-US" altLang="zh-CN" sz="2400"/>
                        <a:t>HD_VL</a:t>
                      </a:r>
                      <a:endParaRPr lang="zh-CN" altLang="en-US" sz="2400"/>
                    </a:p>
                  </a:txBody>
                  <a:tcPr marL="120648" marR="120648" marT="60324" marB="60324" anchor="ctr"/>
                </a:tc>
                <a:tc>
                  <a:txBody>
                    <a:bodyPr/>
                    <a:lstStyle/>
                    <a:p>
                      <a:pPr algn="ctr"/>
                      <a:r>
                        <a:rPr lang="zh-CN" altLang="en-US" sz="2400"/>
                        <a:t>大容量产品超值系列</a:t>
                      </a:r>
                      <a:endParaRPr lang="zh-CN" altLang="en-US" sz="2400"/>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STM32F100</a:t>
                      </a:r>
                      <a:endParaRPr lang="zh-CN" altLang="en-US" sz="2400"/>
                    </a:p>
                  </a:txBody>
                  <a:tcPr marL="120648" marR="120648" marT="60324" marB="60324" anchor="ctr"/>
                </a:tc>
              </a:tr>
              <a:tr h="501380">
                <a:tc>
                  <a:txBody>
                    <a:bodyPr/>
                    <a:lstStyle/>
                    <a:p>
                      <a:pPr algn="ctr"/>
                      <a:r>
                        <a:rPr lang="en-US" altLang="zh-CN" sz="2400"/>
                        <a:t>LD</a:t>
                      </a:r>
                      <a:endParaRPr lang="zh-CN" altLang="en-US" sz="2400"/>
                    </a:p>
                  </a:txBody>
                  <a:tcPr marL="120648" marR="120648" marT="60324" marB="60324" anchor="ctr"/>
                </a:tc>
                <a:tc>
                  <a:txBody>
                    <a:bodyPr/>
                    <a:lstStyle/>
                    <a:p>
                      <a:pPr algn="ctr"/>
                      <a:r>
                        <a:rPr lang="zh-CN" altLang="en-US" sz="2400"/>
                        <a:t>小容量产品</a:t>
                      </a:r>
                      <a:endParaRPr lang="zh-CN" altLang="en-US" sz="2400"/>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STM32F101/102/103</a:t>
                      </a:r>
                      <a:endParaRPr lang="zh-CN" altLang="en-US" sz="2400"/>
                    </a:p>
                  </a:txBody>
                  <a:tcPr marL="120648" marR="120648" marT="60324" marB="60324" anchor="ctr"/>
                </a:tc>
              </a:tr>
              <a:tr h="501380">
                <a:tc>
                  <a:txBody>
                    <a:bodyPr/>
                    <a:lstStyle/>
                    <a:p>
                      <a:pPr algn="ctr"/>
                      <a:r>
                        <a:rPr lang="en-US" altLang="zh-CN" sz="2400"/>
                        <a:t>MD</a:t>
                      </a:r>
                      <a:endParaRPr lang="zh-CN" altLang="en-US" sz="2400"/>
                    </a:p>
                  </a:txBody>
                  <a:tcPr marL="120648" marR="120648" marT="60324" marB="60324" anchor="ctr"/>
                </a:tc>
                <a:tc>
                  <a:txBody>
                    <a:bodyPr/>
                    <a:lstStyle/>
                    <a:p>
                      <a:pPr algn="ctr"/>
                      <a:r>
                        <a:rPr lang="zh-CN" altLang="en-US" sz="2400"/>
                        <a:t>中容量产品</a:t>
                      </a:r>
                      <a:endParaRPr lang="zh-CN" altLang="en-US" sz="2400"/>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HD</a:t>
                      </a:r>
                      <a:endParaRPr lang="zh-CN" altLang="en-US" sz="2400"/>
                    </a:p>
                  </a:txBody>
                  <a:tcPr marL="120648" marR="120648" marT="60324" marB="60324" anchor="ctr"/>
                </a:tc>
                <a:tc>
                  <a:txBody>
                    <a:bodyPr/>
                    <a:lstStyle/>
                    <a:p>
                      <a:pPr algn="ctr"/>
                      <a:r>
                        <a:rPr lang="zh-CN" altLang="en-US" sz="2400"/>
                        <a:t>大容量产品</a:t>
                      </a:r>
                      <a:endParaRPr lang="zh-CN" altLang="en-US" sz="2400"/>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XL</a:t>
                      </a:r>
                      <a:endParaRPr lang="zh-CN" altLang="en-US" sz="2400"/>
                    </a:p>
                  </a:txBody>
                  <a:tcPr marL="120648" marR="120648" marT="60324" marB="60324" anchor="ctr"/>
                </a:tc>
                <a:tc>
                  <a:txBody>
                    <a:bodyPr/>
                    <a:lstStyle/>
                    <a:p>
                      <a:pPr algn="ctr"/>
                      <a:r>
                        <a:rPr lang="zh-CN" altLang="en-US" sz="2400"/>
                        <a:t>加大容量产品</a:t>
                      </a:r>
                      <a:endParaRPr lang="zh-CN" altLang="en-US" sz="2400"/>
                    </a:p>
                  </a:txBody>
                  <a:tcPr marL="120648" marR="120648" marT="60324" marB="60324" anchor="ctr"/>
                </a:tc>
                <a:tc>
                  <a:txBody>
                    <a:bodyPr/>
                    <a:lstStyle/>
                    <a:p>
                      <a:pPr algn="ctr"/>
                      <a:r>
                        <a:rPr lang="zh-CN" altLang="en-US" sz="2400"/>
                        <a:t>大于</a:t>
                      </a:r>
                      <a:r>
                        <a:rPr lang="en-US" altLang="zh-CN" sz="2400"/>
                        <a:t>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CL</a:t>
                      </a:r>
                      <a:endParaRPr lang="zh-CN" altLang="en-US" sz="2400"/>
                    </a:p>
                  </a:txBody>
                  <a:tcPr marL="120648" marR="120648" marT="60324" marB="60324" anchor="ctr"/>
                </a:tc>
                <a:tc>
                  <a:txBody>
                    <a:bodyPr/>
                    <a:lstStyle/>
                    <a:p>
                      <a:pPr algn="ctr"/>
                      <a:r>
                        <a:rPr lang="zh-CN" altLang="en-US" sz="2400"/>
                        <a:t>互联型产品</a:t>
                      </a:r>
                      <a:endParaRPr lang="zh-CN" altLang="en-US" sz="2400"/>
                    </a:p>
                  </a:txBody>
                  <a:tcPr marL="120648" marR="120648" marT="60324" marB="60324" anchor="ctr"/>
                </a:tc>
                <a:tc>
                  <a:txBody>
                    <a:bodyPr/>
                    <a:lstStyle/>
                    <a:p>
                      <a:pPr algn="ctr"/>
                      <a:r>
                        <a:rPr lang="en-US" altLang="zh-CN" sz="2400"/>
                        <a:t>-</a:t>
                      </a:r>
                      <a:endParaRPr lang="zh-CN" altLang="en-US" sz="2400"/>
                    </a:p>
                  </a:txBody>
                  <a:tcPr marL="120648" marR="120648" marT="60324" marB="60324" anchor="ctr"/>
                </a:tc>
                <a:tc>
                  <a:txBody>
                    <a:bodyPr/>
                    <a:lstStyle/>
                    <a:p>
                      <a:pPr algn="ctr"/>
                      <a:r>
                        <a:rPr lang="en-US" altLang="zh-CN" sz="2400"/>
                        <a:t>STM32F105/107</a:t>
                      </a:r>
                      <a:endParaRPr lang="zh-CN" altLang="en-US" sz="2400"/>
                    </a:p>
                  </a:txBody>
                  <a:tcPr marL="120648" marR="120648" marT="60324" marB="60324" anchor="ct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交换一个字节（模式</a:t>
            </a:r>
            <a:r>
              <a:rPr lang="en-US" altLang="zh-CN" sz="2800"/>
              <a:t>0</a:t>
            </a:r>
            <a:r>
              <a:rPr lang="zh-CN" altLang="en-US" sz="2800"/>
              <a:t>）</a:t>
            </a:r>
            <a:endParaRPr lang="en-US" altLang="zh-CN" sz="2800"/>
          </a:p>
          <a:p>
            <a:pPr marL="457200" indent="-457200">
              <a:buFont typeface="Arial" panose="0208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8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23" name="组合 122"/>
          <p:cNvGrpSpPr/>
          <p:nvPr/>
        </p:nvGrpSpPr>
        <p:grpSpPr>
          <a:xfrm>
            <a:off x="515304" y="3885758"/>
            <a:ext cx="10445333" cy="523221"/>
            <a:chOff x="515304" y="4016442"/>
            <a:chExt cx="10445333" cy="523221"/>
          </a:xfrm>
        </p:grpSpPr>
        <p:sp>
          <p:nvSpPr>
            <p:cNvPr id="64" name="文本框 63"/>
            <p:cNvSpPr txBox="1"/>
            <p:nvPr/>
          </p:nvSpPr>
          <p:spPr>
            <a:xfrm>
              <a:off x="515304" y="4016443"/>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a:off x="1718270" y="4016443"/>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a:off x="4207875" y="4016443"/>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a:off x="7711918" y="4016442"/>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a:off x="6602500" y="4016443"/>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248" name="组合 247"/>
          <p:cNvGrpSpPr/>
          <p:nvPr/>
        </p:nvGrpSpPr>
        <p:grpSpPr>
          <a:xfrm>
            <a:off x="515304" y="4695163"/>
            <a:ext cx="10445333" cy="553998"/>
            <a:chOff x="515304" y="4695163"/>
            <a:chExt cx="10445333" cy="553998"/>
          </a:xfrm>
        </p:grpSpPr>
        <p:grpSp>
          <p:nvGrpSpPr>
            <p:cNvPr id="124" name="组合 123"/>
            <p:cNvGrpSpPr/>
            <p:nvPr/>
          </p:nvGrpSpPr>
          <p:grpSpPr>
            <a:xfrm>
              <a:off x="515304" y="4695163"/>
              <a:ext cx="10445333" cy="553998"/>
              <a:chOff x="515304" y="5032105"/>
              <a:chExt cx="10445333" cy="553998"/>
            </a:xfrm>
          </p:grpSpPr>
          <p:sp>
            <p:nvSpPr>
              <p:cNvPr id="65" name="文本框 64"/>
              <p:cNvSpPr txBox="1"/>
              <p:nvPr/>
            </p:nvSpPr>
            <p:spPr>
              <a:xfrm>
                <a:off x="515304" y="5062883"/>
                <a:ext cx="1180563" cy="461665"/>
              </a:xfrm>
              <a:prstGeom prst="rect">
                <a:avLst/>
              </a:prstGeom>
              <a:noFill/>
            </p:spPr>
            <p:txBody>
              <a:bodyPr wrap="square" rtlCol="0">
                <a:spAutoFit/>
              </a:bodyPr>
              <a:lstStyle/>
              <a:p>
                <a:pPr algn="ctr"/>
                <a:r>
                  <a:rPr lang="en-US" altLang="zh-CN" sz="2400"/>
                  <a:t>MOSI</a:t>
                </a:r>
                <a:endParaRPr lang="en-US" altLang="zh-CN" sz="2400"/>
              </a:p>
            </p:txBody>
          </p:sp>
          <p:grpSp>
            <p:nvGrpSpPr>
              <p:cNvPr id="74" name="组合 73"/>
              <p:cNvGrpSpPr/>
              <p:nvPr/>
            </p:nvGrpSpPr>
            <p:grpSpPr>
              <a:xfrm>
                <a:off x="1718270" y="5062882"/>
                <a:ext cx="5014085" cy="523221"/>
                <a:chOff x="1374684" y="4902756"/>
                <a:chExt cx="5014085" cy="523221"/>
              </a:xfrm>
            </p:grpSpPr>
            <p:grpSp>
              <p:nvGrpSpPr>
                <p:cNvPr id="75" name="组合 74"/>
                <p:cNvGrpSpPr/>
                <p:nvPr/>
              </p:nvGrpSpPr>
              <p:grpSpPr>
                <a:xfrm>
                  <a:off x="1374684" y="4902756"/>
                  <a:ext cx="5014085" cy="523221"/>
                  <a:chOff x="2220800" y="4535429"/>
                  <a:chExt cx="5014085" cy="523221"/>
                </a:xfrm>
              </p:grpSpPr>
              <p:cxnSp>
                <p:nvCxnSpPr>
                  <p:cNvPr id="80" name="直接连接符 79"/>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1374684" y="4902756"/>
                  <a:ext cx="5014085" cy="523221"/>
                  <a:chOff x="2220800" y="4535430"/>
                  <a:chExt cx="5014085" cy="523221"/>
                </a:xfrm>
              </p:grpSpPr>
              <p:cxnSp>
                <p:nvCxnSpPr>
                  <p:cNvPr id="77" name="直接连接符 76"/>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2151488" cy="523220"/>
                <a:chOff x="1709446" y="4902757"/>
                <a:chExt cx="2151488"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709077" y="5062883"/>
                <a:ext cx="3251560" cy="523220"/>
                <a:chOff x="1228703" y="4902757"/>
                <a:chExt cx="3251560" cy="523220"/>
              </a:xfrm>
            </p:grpSpPr>
            <p:grpSp>
              <p:nvGrpSpPr>
                <p:cNvPr id="109" name="组合 108"/>
                <p:cNvGrpSpPr/>
                <p:nvPr/>
              </p:nvGrpSpPr>
              <p:grpSpPr>
                <a:xfrm>
                  <a:off x="1228703" y="4902757"/>
                  <a:ext cx="3251560" cy="523220"/>
                  <a:chOff x="2074819" y="4535430"/>
                  <a:chExt cx="3251560" cy="523220"/>
                </a:xfrm>
              </p:grpSpPr>
              <p:cxnSp>
                <p:nvCxnSpPr>
                  <p:cNvPr id="116" name="直接连接符 115"/>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228703" y="4902757"/>
                  <a:ext cx="3251560" cy="523220"/>
                  <a:chOff x="2074819" y="4535430"/>
                  <a:chExt cx="3251560" cy="523220"/>
                </a:xfrm>
              </p:grpSpPr>
              <p:cxnSp>
                <p:nvCxnSpPr>
                  <p:cNvPr id="113" name="直接连接符 112"/>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p:cNvSpPr txBox="1"/>
              <p:nvPr/>
            </p:nvSpPr>
            <p:spPr>
              <a:xfrm>
                <a:off x="6635939" y="5032105"/>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grpSp>
        <p:nvGrpSpPr>
          <p:cNvPr id="249" name="组合 248"/>
          <p:cNvGrpSpPr/>
          <p:nvPr/>
        </p:nvGrpSpPr>
        <p:grpSpPr>
          <a:xfrm>
            <a:off x="515304" y="5564568"/>
            <a:ext cx="10447240" cy="550596"/>
            <a:chOff x="515304" y="5564568"/>
            <a:chExt cx="10447240" cy="550596"/>
          </a:xfrm>
        </p:grpSpPr>
        <p:grpSp>
          <p:nvGrpSpPr>
            <p:cNvPr id="212" name="组合 211"/>
            <p:cNvGrpSpPr/>
            <p:nvPr/>
          </p:nvGrpSpPr>
          <p:grpSpPr>
            <a:xfrm>
              <a:off x="515304" y="5564568"/>
              <a:ext cx="10447240" cy="550596"/>
              <a:chOff x="515304" y="5035507"/>
              <a:chExt cx="10447240" cy="550596"/>
            </a:xfrm>
          </p:grpSpPr>
          <p:sp>
            <p:nvSpPr>
              <p:cNvPr id="213" name="文本框 212"/>
              <p:cNvSpPr txBox="1"/>
              <p:nvPr/>
            </p:nvSpPr>
            <p:spPr>
              <a:xfrm>
                <a:off x="515304" y="5062883"/>
                <a:ext cx="1180563" cy="461665"/>
              </a:xfrm>
              <a:prstGeom prst="rect">
                <a:avLst/>
              </a:prstGeom>
              <a:noFill/>
            </p:spPr>
            <p:txBody>
              <a:bodyPr wrap="square" rtlCol="0">
                <a:spAutoFit/>
              </a:bodyPr>
              <a:lstStyle/>
              <a:p>
                <a:pPr algn="ctr"/>
                <a:r>
                  <a:rPr lang="en-US" altLang="zh-CN" sz="2400"/>
                  <a:t>MISO</a:t>
                </a:r>
                <a:endParaRPr lang="en-US" altLang="zh-CN" sz="2400"/>
              </a:p>
            </p:txBody>
          </p:sp>
          <p:grpSp>
            <p:nvGrpSpPr>
              <p:cNvPr id="214" name="组合 213"/>
              <p:cNvGrpSpPr/>
              <p:nvPr/>
            </p:nvGrpSpPr>
            <p:grpSpPr>
              <a:xfrm>
                <a:off x="1718270" y="5062882"/>
                <a:ext cx="9244274" cy="523221"/>
                <a:chOff x="1374684" y="4902756"/>
                <a:chExt cx="9244274" cy="523221"/>
              </a:xfrm>
            </p:grpSpPr>
            <p:grpSp>
              <p:nvGrpSpPr>
                <p:cNvPr id="230" name="组合 229"/>
                <p:cNvGrpSpPr/>
                <p:nvPr/>
              </p:nvGrpSpPr>
              <p:grpSpPr>
                <a:xfrm>
                  <a:off x="1374684" y="5157198"/>
                  <a:ext cx="9244274" cy="268779"/>
                  <a:chOff x="2220800" y="4789871"/>
                  <a:chExt cx="9244274" cy="268779"/>
                </a:xfrm>
              </p:grpSpPr>
              <p:cxnSp>
                <p:nvCxnSpPr>
                  <p:cNvPr id="238" name="直接连接符 237"/>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flipV="1">
                  <a:off x="1915520" y="4902756"/>
                  <a:ext cx="8171489" cy="254442"/>
                  <a:chOff x="2761636" y="4804209"/>
                  <a:chExt cx="8171489" cy="254442"/>
                </a:xfrm>
              </p:grpSpPr>
              <p:cxnSp>
                <p:nvCxnSpPr>
                  <p:cNvPr id="233" name="直接连接符 232"/>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p:cNvGrpSpPr/>
              <p:nvPr/>
            </p:nvGrpSpPr>
            <p:grpSpPr>
              <a:xfrm>
                <a:off x="3923821" y="5062883"/>
                <a:ext cx="2151488" cy="523220"/>
                <a:chOff x="1709446" y="4902757"/>
                <a:chExt cx="2151488" cy="523220"/>
              </a:xfrm>
            </p:grpSpPr>
            <p:cxnSp>
              <p:nvCxnSpPr>
                <p:cNvPr id="226" name="直接连接符 225"/>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7709077" y="5062883"/>
                <a:ext cx="2584384" cy="523220"/>
                <a:chOff x="1228703" y="4902757"/>
                <a:chExt cx="2584384" cy="523220"/>
              </a:xfrm>
            </p:grpSpPr>
            <p:grpSp>
              <p:nvGrpSpPr>
                <p:cNvPr id="218" name="组合 217"/>
                <p:cNvGrpSpPr/>
                <p:nvPr/>
              </p:nvGrpSpPr>
              <p:grpSpPr>
                <a:xfrm>
                  <a:off x="1228703" y="4902757"/>
                  <a:ext cx="2576658" cy="523220"/>
                  <a:chOff x="2074819" y="4535430"/>
                  <a:chExt cx="2576658" cy="523220"/>
                </a:xfrm>
              </p:grpSpPr>
              <p:cxnSp>
                <p:nvCxnSpPr>
                  <p:cNvPr id="223" name="直接连接符 222"/>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p:cNvGrpSpPr/>
                <p:nvPr/>
              </p:nvGrpSpPr>
              <p:grpSpPr>
                <a:xfrm flipV="1">
                  <a:off x="1228703" y="4902757"/>
                  <a:ext cx="2584384" cy="523220"/>
                  <a:chOff x="2074819" y="4535430"/>
                  <a:chExt cx="2584384" cy="523220"/>
                </a:xfrm>
              </p:grpSpPr>
              <p:cxnSp>
                <p:nvCxnSpPr>
                  <p:cNvPr id="220" name="直接连接符 219"/>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p:cNvSpPr txBox="1"/>
              <p:nvPr/>
            </p:nvSpPr>
            <p:spPr>
              <a:xfrm>
                <a:off x="6635939" y="5035507"/>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5" name="文本框 244"/>
            <p:cNvSpPr txBox="1"/>
            <p:nvPr/>
          </p:nvSpPr>
          <p:spPr>
            <a:xfrm>
              <a:off x="2756751" y="5624558"/>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6" name="文本框 245"/>
            <p:cNvSpPr txBox="1"/>
            <p:nvPr/>
          </p:nvSpPr>
          <p:spPr>
            <a:xfrm>
              <a:off x="4571950" y="5624558"/>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7" name="文本框 246"/>
            <p:cNvSpPr txBox="1"/>
            <p:nvPr/>
          </p:nvSpPr>
          <p:spPr>
            <a:xfrm>
              <a:off x="8123437" y="5624558"/>
              <a:ext cx="850006" cy="461665"/>
            </a:xfrm>
            <a:prstGeom prst="rect">
              <a:avLst/>
            </a:prstGeom>
            <a:noFill/>
          </p:spPr>
          <p:txBody>
            <a:bodyPr wrap="square" rtlCol="0">
              <a:spAutoFit/>
            </a:bodyPr>
            <a:lstStyle/>
            <a:p>
              <a:pPr algn="ctr"/>
              <a:r>
                <a:rPr lang="en-US" altLang="zh-CN" sz="2400"/>
                <a:t>B0</a:t>
              </a:r>
              <a:endParaRPr lang="en-US" altLang="zh-CN" sz="2400"/>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交换一个字节（模式</a:t>
            </a:r>
            <a:r>
              <a:rPr lang="en-US" altLang="zh-CN" sz="2800"/>
              <a:t>1</a:t>
            </a:r>
            <a:r>
              <a:rPr lang="zh-CN" altLang="en-US" sz="2800"/>
              <a:t>）</a:t>
            </a:r>
            <a:endParaRPr lang="en-US" altLang="zh-CN" sz="2800"/>
          </a:p>
          <a:p>
            <a:pPr marL="457200" indent="-457200">
              <a:buFont typeface="Arial" panose="0208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8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23" name="组合 122"/>
          <p:cNvGrpSpPr/>
          <p:nvPr/>
        </p:nvGrpSpPr>
        <p:grpSpPr>
          <a:xfrm>
            <a:off x="515304" y="3885758"/>
            <a:ext cx="10445333" cy="523221"/>
            <a:chOff x="515304" y="4016442"/>
            <a:chExt cx="10445333" cy="523221"/>
          </a:xfrm>
        </p:grpSpPr>
        <p:sp>
          <p:nvSpPr>
            <p:cNvPr id="64" name="文本框 63"/>
            <p:cNvSpPr txBox="1"/>
            <p:nvPr/>
          </p:nvSpPr>
          <p:spPr>
            <a:xfrm>
              <a:off x="515304" y="4016443"/>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a:off x="1718270" y="4016443"/>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a:off x="4207875" y="4016443"/>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a:off x="7711918" y="4016442"/>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a:off x="6602500" y="4016443"/>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65" name="组合 164"/>
          <p:cNvGrpSpPr/>
          <p:nvPr/>
        </p:nvGrpSpPr>
        <p:grpSpPr>
          <a:xfrm>
            <a:off x="515304" y="4695163"/>
            <a:ext cx="10445333" cy="553998"/>
            <a:chOff x="515304" y="4695163"/>
            <a:chExt cx="10445333" cy="553998"/>
          </a:xfrm>
        </p:grpSpPr>
        <p:grpSp>
          <p:nvGrpSpPr>
            <p:cNvPr id="160" name="组合 159"/>
            <p:cNvGrpSpPr/>
            <p:nvPr/>
          </p:nvGrpSpPr>
          <p:grpSpPr>
            <a:xfrm>
              <a:off x="1718270" y="4695163"/>
              <a:ext cx="9242367" cy="553998"/>
              <a:chOff x="1718270" y="4695163"/>
              <a:chExt cx="9242367" cy="553998"/>
            </a:xfrm>
          </p:grpSpPr>
          <p:grpSp>
            <p:nvGrpSpPr>
              <p:cNvPr id="248" name="组合 247"/>
              <p:cNvGrpSpPr/>
              <p:nvPr/>
            </p:nvGrpSpPr>
            <p:grpSpPr>
              <a:xfrm>
                <a:off x="1718270" y="4725940"/>
                <a:ext cx="9242367" cy="523221"/>
                <a:chOff x="828485" y="4725940"/>
                <a:chExt cx="9242367" cy="523221"/>
              </a:xfrm>
            </p:grpSpPr>
            <p:grpSp>
              <p:nvGrpSpPr>
                <p:cNvPr id="124" name="组合 123"/>
                <p:cNvGrpSpPr/>
                <p:nvPr/>
              </p:nvGrpSpPr>
              <p:grpSpPr>
                <a:xfrm>
                  <a:off x="828485" y="4725940"/>
                  <a:ext cx="9242367" cy="523221"/>
                  <a:chOff x="828485" y="5062882"/>
                  <a:chExt cx="9242367" cy="523221"/>
                </a:xfrm>
              </p:grpSpPr>
              <p:grpSp>
                <p:nvGrpSpPr>
                  <p:cNvPr id="74" name="组合 73"/>
                  <p:cNvGrpSpPr/>
                  <p:nvPr/>
                </p:nvGrpSpPr>
                <p:grpSpPr>
                  <a:xfrm>
                    <a:off x="828485" y="5062882"/>
                    <a:ext cx="6729202" cy="523221"/>
                    <a:chOff x="484899" y="4902756"/>
                    <a:chExt cx="6729202" cy="523221"/>
                  </a:xfrm>
                </p:grpSpPr>
                <p:grpSp>
                  <p:nvGrpSpPr>
                    <p:cNvPr id="75" name="组合 74"/>
                    <p:cNvGrpSpPr/>
                    <p:nvPr/>
                  </p:nvGrpSpPr>
                  <p:grpSpPr>
                    <a:xfrm>
                      <a:off x="484899" y="4902756"/>
                      <a:ext cx="6729202" cy="523221"/>
                      <a:chOff x="1331015" y="4535429"/>
                      <a:chExt cx="6729202" cy="523221"/>
                    </a:xfrm>
                  </p:grpSpPr>
                  <p:cxnSp>
                    <p:nvCxnSpPr>
                      <p:cNvPr id="80" name="直接连接符 79"/>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484899" y="4902756"/>
                      <a:ext cx="6719251" cy="523221"/>
                      <a:chOff x="1331015" y="4535430"/>
                      <a:chExt cx="6719251" cy="523221"/>
                    </a:xfrm>
                  </p:grpSpPr>
                  <p:cxnSp>
                    <p:nvCxnSpPr>
                      <p:cNvPr id="77" name="直接连接符 76"/>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3915860" cy="523220"/>
                    <a:chOff x="1709446" y="4902757"/>
                    <a:chExt cx="3915860"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839681" y="5062883"/>
                    <a:ext cx="2231171" cy="523220"/>
                    <a:chOff x="1359307" y="4902757"/>
                    <a:chExt cx="2231171" cy="523220"/>
                  </a:xfrm>
                </p:grpSpPr>
                <p:grpSp>
                  <p:nvGrpSpPr>
                    <p:cNvPr id="109" name="组合 108"/>
                    <p:cNvGrpSpPr/>
                    <p:nvPr/>
                  </p:nvGrpSpPr>
                  <p:grpSpPr>
                    <a:xfrm>
                      <a:off x="1359307" y="4902757"/>
                      <a:ext cx="2231171" cy="523220"/>
                      <a:chOff x="2205423" y="4535430"/>
                      <a:chExt cx="2231171" cy="523220"/>
                    </a:xfrm>
                  </p:grpSpPr>
                  <p:cxnSp>
                    <p:nvCxnSpPr>
                      <p:cNvPr id="116" name="直接连接符 115"/>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359307" y="4902757"/>
                      <a:ext cx="2231171" cy="523220"/>
                      <a:chOff x="2205423" y="4535430"/>
                      <a:chExt cx="2231171" cy="523220"/>
                    </a:xfrm>
                  </p:grpSpPr>
                  <p:cxnSp>
                    <p:nvCxnSpPr>
                      <p:cNvPr id="113" name="直接连接符 112"/>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7" name="文本框 156"/>
              <p:cNvSpPr txBox="1"/>
              <p:nvPr/>
            </p:nvSpPr>
            <p:spPr>
              <a:xfrm>
                <a:off x="6635939" y="4695163"/>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4" name="文本框 163"/>
            <p:cNvSpPr txBox="1"/>
            <p:nvPr/>
          </p:nvSpPr>
          <p:spPr>
            <a:xfrm>
              <a:off x="515304" y="4725941"/>
              <a:ext cx="1180563" cy="461665"/>
            </a:xfrm>
            <a:prstGeom prst="rect">
              <a:avLst/>
            </a:prstGeom>
            <a:noFill/>
          </p:spPr>
          <p:txBody>
            <a:bodyPr wrap="square" rtlCol="0">
              <a:spAutoFit/>
            </a:bodyPr>
            <a:lstStyle/>
            <a:p>
              <a:pPr algn="ctr"/>
              <a:r>
                <a:rPr lang="en-US" altLang="zh-CN" sz="2400"/>
                <a:t>MOSI</a:t>
              </a:r>
              <a:endParaRPr lang="en-US" altLang="zh-CN" sz="2400"/>
            </a:p>
          </p:txBody>
        </p:sp>
      </p:grpSp>
      <p:cxnSp>
        <p:nvCxnSpPr>
          <p:cNvPr id="168" name="直接连接符 167"/>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15304" y="5564568"/>
            <a:ext cx="10447240" cy="550595"/>
            <a:chOff x="515304" y="5564568"/>
            <a:chExt cx="10447240" cy="550595"/>
          </a:xfrm>
        </p:grpSpPr>
        <p:grpSp>
          <p:nvGrpSpPr>
            <p:cNvPr id="167" name="组合 166"/>
            <p:cNvGrpSpPr/>
            <p:nvPr/>
          </p:nvGrpSpPr>
          <p:grpSpPr>
            <a:xfrm>
              <a:off x="515304" y="5564568"/>
              <a:ext cx="9778157" cy="548627"/>
              <a:chOff x="515304" y="5564568"/>
              <a:chExt cx="9778157" cy="548627"/>
            </a:xfrm>
          </p:grpSpPr>
          <p:grpSp>
            <p:nvGrpSpPr>
              <p:cNvPr id="159" name="组合 158"/>
              <p:cNvGrpSpPr/>
              <p:nvPr/>
            </p:nvGrpSpPr>
            <p:grpSpPr>
              <a:xfrm>
                <a:off x="2396240" y="5564568"/>
                <a:ext cx="7897221" cy="548627"/>
                <a:chOff x="2396240" y="5564568"/>
                <a:chExt cx="7897221" cy="548627"/>
              </a:xfrm>
            </p:grpSpPr>
            <p:grpSp>
              <p:nvGrpSpPr>
                <p:cNvPr id="111" name="组合 110"/>
                <p:cNvGrpSpPr/>
                <p:nvPr/>
              </p:nvGrpSpPr>
              <p:grpSpPr>
                <a:xfrm>
                  <a:off x="2396240" y="5589974"/>
                  <a:ext cx="7897221" cy="523221"/>
                  <a:chOff x="1506455" y="4725940"/>
                  <a:chExt cx="7897221" cy="523221"/>
                </a:xfrm>
              </p:grpSpPr>
              <p:grpSp>
                <p:nvGrpSpPr>
                  <p:cNvPr id="112" name="组合 111"/>
                  <p:cNvGrpSpPr/>
                  <p:nvPr/>
                </p:nvGrpSpPr>
                <p:grpSpPr>
                  <a:xfrm>
                    <a:off x="1506455" y="4725940"/>
                    <a:ext cx="7897221" cy="523221"/>
                    <a:chOff x="1506455" y="5062882"/>
                    <a:chExt cx="7897221" cy="523221"/>
                  </a:xfrm>
                </p:grpSpPr>
                <p:grpSp>
                  <p:nvGrpSpPr>
                    <p:cNvPr id="119" name="组合 118"/>
                    <p:cNvGrpSpPr/>
                    <p:nvPr/>
                  </p:nvGrpSpPr>
                  <p:grpSpPr>
                    <a:xfrm>
                      <a:off x="1506455" y="5062882"/>
                      <a:ext cx="6051232" cy="523221"/>
                      <a:chOff x="1162869" y="4902756"/>
                      <a:chExt cx="6051232" cy="523221"/>
                    </a:xfrm>
                  </p:grpSpPr>
                  <p:grpSp>
                    <p:nvGrpSpPr>
                      <p:cNvPr id="141" name="组合 140"/>
                      <p:cNvGrpSpPr/>
                      <p:nvPr/>
                    </p:nvGrpSpPr>
                    <p:grpSpPr>
                      <a:xfrm>
                        <a:off x="1162869" y="4902756"/>
                        <a:ext cx="6051232" cy="523221"/>
                        <a:chOff x="2008985" y="4535429"/>
                        <a:chExt cx="6051232" cy="523221"/>
                      </a:xfrm>
                    </p:grpSpPr>
                    <p:cxnSp>
                      <p:nvCxnSpPr>
                        <p:cNvPr id="150" name="直接连接符 149"/>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flipV="1">
                        <a:off x="1162869" y="4902756"/>
                        <a:ext cx="6041281" cy="523221"/>
                        <a:chOff x="2008985" y="4535430"/>
                        <a:chExt cx="6041281" cy="523221"/>
                      </a:xfrm>
                    </p:grpSpPr>
                    <p:cxnSp>
                      <p:nvCxnSpPr>
                        <p:cNvPr id="143" name="直接连接符 142"/>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p:cNvGrpSpPr/>
                    <p:nvPr/>
                  </p:nvGrpSpPr>
                  <p:grpSpPr>
                    <a:xfrm>
                      <a:off x="3923821" y="5062883"/>
                      <a:ext cx="3915860" cy="523220"/>
                      <a:chOff x="1709446" y="4902757"/>
                      <a:chExt cx="3915860" cy="523220"/>
                    </a:xfrm>
                  </p:grpSpPr>
                  <p:cxnSp>
                    <p:nvCxnSpPr>
                      <p:cNvPr id="137" name="直接连接符 136"/>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7839681" y="5062883"/>
                      <a:ext cx="1563995" cy="523220"/>
                      <a:chOff x="1359307" y="4902757"/>
                      <a:chExt cx="1563995" cy="523220"/>
                    </a:xfrm>
                  </p:grpSpPr>
                  <p:cxnSp>
                    <p:nvCxnSpPr>
                      <p:cNvPr id="134" name="直接连接符 133"/>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15" name="文本框 114"/>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17" name="文本框 116"/>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8" name="文本框 157"/>
                <p:cNvSpPr txBox="1"/>
                <p:nvPr/>
              </p:nvSpPr>
              <p:spPr>
                <a:xfrm>
                  <a:off x="6635939" y="5564568"/>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6" name="文本框 165"/>
              <p:cNvSpPr txBox="1"/>
              <p:nvPr/>
            </p:nvSpPr>
            <p:spPr>
              <a:xfrm>
                <a:off x="515304" y="5591944"/>
                <a:ext cx="1180563" cy="461665"/>
              </a:xfrm>
              <a:prstGeom prst="rect">
                <a:avLst/>
              </a:prstGeom>
              <a:noFill/>
            </p:spPr>
            <p:txBody>
              <a:bodyPr wrap="square" rtlCol="0">
                <a:spAutoFit/>
              </a:bodyPr>
              <a:lstStyle/>
              <a:p>
                <a:pPr algn="ctr"/>
                <a:r>
                  <a:rPr lang="en-US" altLang="zh-CN" sz="2400"/>
                  <a:t>MISO</a:t>
                </a:r>
                <a:endParaRPr lang="en-US" altLang="zh-CN" sz="2400"/>
              </a:p>
            </p:txBody>
          </p:sp>
        </p:grpSp>
        <p:cxnSp>
          <p:nvCxnSpPr>
            <p:cNvPr id="173" name="直接连接符 172"/>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交换一个字节（模式</a:t>
            </a:r>
            <a:r>
              <a:rPr lang="en-US" altLang="zh-CN" sz="2800"/>
              <a:t>2</a:t>
            </a:r>
            <a:r>
              <a:rPr lang="zh-CN" altLang="en-US" sz="2800"/>
              <a:t>）</a:t>
            </a:r>
            <a:endParaRPr lang="en-US" altLang="zh-CN" sz="2800"/>
          </a:p>
          <a:p>
            <a:pPr marL="457200" indent="-457200">
              <a:buFont typeface="Arial" panose="0208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8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5" name="组合 4"/>
          <p:cNvGrpSpPr/>
          <p:nvPr/>
        </p:nvGrpSpPr>
        <p:grpSpPr>
          <a:xfrm>
            <a:off x="515304" y="3885758"/>
            <a:ext cx="10445333" cy="523221"/>
            <a:chOff x="515304" y="3885758"/>
            <a:chExt cx="10445333" cy="523221"/>
          </a:xfrm>
        </p:grpSpPr>
        <p:sp>
          <p:nvSpPr>
            <p:cNvPr id="64" name="文本框 63"/>
            <p:cNvSpPr txBox="1"/>
            <p:nvPr/>
          </p:nvSpPr>
          <p:spPr>
            <a:xfrm>
              <a:off x="515304" y="3885759"/>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flipV="1">
              <a:off x="1718270" y="3885759"/>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flipV="1">
              <a:off x="4207875" y="3885759"/>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flipV="1">
              <a:off x="7711918" y="3885758"/>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flipV="1">
              <a:off x="6602500" y="3885759"/>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248" name="组合 247"/>
          <p:cNvGrpSpPr/>
          <p:nvPr/>
        </p:nvGrpSpPr>
        <p:grpSpPr>
          <a:xfrm>
            <a:off x="515304" y="4695163"/>
            <a:ext cx="10445333" cy="553998"/>
            <a:chOff x="515304" y="4695163"/>
            <a:chExt cx="10445333" cy="553998"/>
          </a:xfrm>
        </p:grpSpPr>
        <p:grpSp>
          <p:nvGrpSpPr>
            <p:cNvPr id="124" name="组合 123"/>
            <p:cNvGrpSpPr/>
            <p:nvPr/>
          </p:nvGrpSpPr>
          <p:grpSpPr>
            <a:xfrm>
              <a:off x="515304" y="4695163"/>
              <a:ext cx="10445333" cy="553998"/>
              <a:chOff x="515304" y="5032105"/>
              <a:chExt cx="10445333" cy="553998"/>
            </a:xfrm>
          </p:grpSpPr>
          <p:sp>
            <p:nvSpPr>
              <p:cNvPr id="65" name="文本框 64"/>
              <p:cNvSpPr txBox="1"/>
              <p:nvPr/>
            </p:nvSpPr>
            <p:spPr>
              <a:xfrm>
                <a:off x="515304" y="5062883"/>
                <a:ext cx="1180563" cy="461665"/>
              </a:xfrm>
              <a:prstGeom prst="rect">
                <a:avLst/>
              </a:prstGeom>
              <a:noFill/>
            </p:spPr>
            <p:txBody>
              <a:bodyPr wrap="square" rtlCol="0">
                <a:spAutoFit/>
              </a:bodyPr>
              <a:lstStyle/>
              <a:p>
                <a:pPr algn="ctr"/>
                <a:r>
                  <a:rPr lang="en-US" altLang="zh-CN" sz="2400"/>
                  <a:t>MOSI</a:t>
                </a:r>
                <a:endParaRPr lang="en-US" altLang="zh-CN" sz="2400"/>
              </a:p>
            </p:txBody>
          </p:sp>
          <p:grpSp>
            <p:nvGrpSpPr>
              <p:cNvPr id="74" name="组合 73"/>
              <p:cNvGrpSpPr/>
              <p:nvPr/>
            </p:nvGrpSpPr>
            <p:grpSpPr>
              <a:xfrm>
                <a:off x="1718270" y="5062882"/>
                <a:ext cx="5014085" cy="523221"/>
                <a:chOff x="1374684" y="4902756"/>
                <a:chExt cx="5014085" cy="523221"/>
              </a:xfrm>
            </p:grpSpPr>
            <p:grpSp>
              <p:nvGrpSpPr>
                <p:cNvPr id="75" name="组合 74"/>
                <p:cNvGrpSpPr/>
                <p:nvPr/>
              </p:nvGrpSpPr>
              <p:grpSpPr>
                <a:xfrm>
                  <a:off x="1374684" y="4902756"/>
                  <a:ext cx="5014085" cy="523221"/>
                  <a:chOff x="2220800" y="4535429"/>
                  <a:chExt cx="5014085" cy="523221"/>
                </a:xfrm>
              </p:grpSpPr>
              <p:cxnSp>
                <p:nvCxnSpPr>
                  <p:cNvPr id="80" name="直接连接符 79"/>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1374684" y="4902756"/>
                  <a:ext cx="5014085" cy="523221"/>
                  <a:chOff x="2220800" y="4535430"/>
                  <a:chExt cx="5014085" cy="523221"/>
                </a:xfrm>
              </p:grpSpPr>
              <p:cxnSp>
                <p:nvCxnSpPr>
                  <p:cNvPr id="77" name="直接连接符 76"/>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2151488" cy="523220"/>
                <a:chOff x="1709446" y="4902757"/>
                <a:chExt cx="2151488"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709077" y="5062883"/>
                <a:ext cx="3251560" cy="523220"/>
                <a:chOff x="1228703" y="4902757"/>
                <a:chExt cx="3251560" cy="523220"/>
              </a:xfrm>
            </p:grpSpPr>
            <p:grpSp>
              <p:nvGrpSpPr>
                <p:cNvPr id="109" name="组合 108"/>
                <p:cNvGrpSpPr/>
                <p:nvPr/>
              </p:nvGrpSpPr>
              <p:grpSpPr>
                <a:xfrm>
                  <a:off x="1228703" y="4902757"/>
                  <a:ext cx="3251560" cy="523220"/>
                  <a:chOff x="2074819" y="4535430"/>
                  <a:chExt cx="3251560" cy="523220"/>
                </a:xfrm>
              </p:grpSpPr>
              <p:cxnSp>
                <p:nvCxnSpPr>
                  <p:cNvPr id="116" name="直接连接符 115"/>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228703" y="4902757"/>
                  <a:ext cx="3251560" cy="523220"/>
                  <a:chOff x="2074819" y="4535430"/>
                  <a:chExt cx="3251560" cy="523220"/>
                </a:xfrm>
              </p:grpSpPr>
              <p:cxnSp>
                <p:nvCxnSpPr>
                  <p:cNvPr id="113" name="直接连接符 112"/>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p:cNvSpPr txBox="1"/>
              <p:nvPr/>
            </p:nvSpPr>
            <p:spPr>
              <a:xfrm>
                <a:off x="6635939" y="5032105"/>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grpSp>
        <p:nvGrpSpPr>
          <p:cNvPr id="249" name="组合 248"/>
          <p:cNvGrpSpPr/>
          <p:nvPr/>
        </p:nvGrpSpPr>
        <p:grpSpPr>
          <a:xfrm>
            <a:off x="515304" y="5564568"/>
            <a:ext cx="10447240" cy="550596"/>
            <a:chOff x="515304" y="5564568"/>
            <a:chExt cx="10447240" cy="550596"/>
          </a:xfrm>
        </p:grpSpPr>
        <p:grpSp>
          <p:nvGrpSpPr>
            <p:cNvPr id="212" name="组合 211"/>
            <p:cNvGrpSpPr/>
            <p:nvPr/>
          </p:nvGrpSpPr>
          <p:grpSpPr>
            <a:xfrm>
              <a:off x="515304" y="5564568"/>
              <a:ext cx="10447240" cy="550596"/>
              <a:chOff x="515304" y="5035507"/>
              <a:chExt cx="10447240" cy="550596"/>
            </a:xfrm>
          </p:grpSpPr>
          <p:sp>
            <p:nvSpPr>
              <p:cNvPr id="213" name="文本框 212"/>
              <p:cNvSpPr txBox="1"/>
              <p:nvPr/>
            </p:nvSpPr>
            <p:spPr>
              <a:xfrm>
                <a:off x="515304" y="5062883"/>
                <a:ext cx="1180563" cy="461665"/>
              </a:xfrm>
              <a:prstGeom prst="rect">
                <a:avLst/>
              </a:prstGeom>
              <a:noFill/>
            </p:spPr>
            <p:txBody>
              <a:bodyPr wrap="square" rtlCol="0">
                <a:spAutoFit/>
              </a:bodyPr>
              <a:lstStyle/>
              <a:p>
                <a:pPr algn="ctr"/>
                <a:r>
                  <a:rPr lang="en-US" altLang="zh-CN" sz="2400"/>
                  <a:t>MISO</a:t>
                </a:r>
                <a:endParaRPr lang="en-US" altLang="zh-CN" sz="2400"/>
              </a:p>
            </p:txBody>
          </p:sp>
          <p:grpSp>
            <p:nvGrpSpPr>
              <p:cNvPr id="214" name="组合 213"/>
              <p:cNvGrpSpPr/>
              <p:nvPr/>
            </p:nvGrpSpPr>
            <p:grpSpPr>
              <a:xfrm>
                <a:off x="1718270" y="5062882"/>
                <a:ext cx="9244274" cy="523221"/>
                <a:chOff x="1374684" y="4902756"/>
                <a:chExt cx="9244274" cy="523221"/>
              </a:xfrm>
            </p:grpSpPr>
            <p:grpSp>
              <p:nvGrpSpPr>
                <p:cNvPr id="230" name="组合 229"/>
                <p:cNvGrpSpPr/>
                <p:nvPr/>
              </p:nvGrpSpPr>
              <p:grpSpPr>
                <a:xfrm>
                  <a:off x="1374684" y="5157198"/>
                  <a:ext cx="9244274" cy="268779"/>
                  <a:chOff x="2220800" y="4789871"/>
                  <a:chExt cx="9244274" cy="268779"/>
                </a:xfrm>
              </p:grpSpPr>
              <p:cxnSp>
                <p:nvCxnSpPr>
                  <p:cNvPr id="238" name="直接连接符 237"/>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flipV="1">
                  <a:off x="1915520" y="4902756"/>
                  <a:ext cx="8171489" cy="254442"/>
                  <a:chOff x="2761636" y="4804209"/>
                  <a:chExt cx="8171489" cy="254442"/>
                </a:xfrm>
              </p:grpSpPr>
              <p:cxnSp>
                <p:nvCxnSpPr>
                  <p:cNvPr id="233" name="直接连接符 232"/>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p:cNvGrpSpPr/>
              <p:nvPr/>
            </p:nvGrpSpPr>
            <p:grpSpPr>
              <a:xfrm>
                <a:off x="3923821" y="5062883"/>
                <a:ext cx="2151488" cy="523220"/>
                <a:chOff x="1709446" y="4902757"/>
                <a:chExt cx="2151488" cy="523220"/>
              </a:xfrm>
            </p:grpSpPr>
            <p:cxnSp>
              <p:nvCxnSpPr>
                <p:cNvPr id="226" name="直接连接符 225"/>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7709077" y="5062883"/>
                <a:ext cx="2584384" cy="523220"/>
                <a:chOff x="1228703" y="4902757"/>
                <a:chExt cx="2584384" cy="523220"/>
              </a:xfrm>
            </p:grpSpPr>
            <p:grpSp>
              <p:nvGrpSpPr>
                <p:cNvPr id="218" name="组合 217"/>
                <p:cNvGrpSpPr/>
                <p:nvPr/>
              </p:nvGrpSpPr>
              <p:grpSpPr>
                <a:xfrm>
                  <a:off x="1228703" y="4902757"/>
                  <a:ext cx="2576658" cy="523220"/>
                  <a:chOff x="2074819" y="4535430"/>
                  <a:chExt cx="2576658" cy="523220"/>
                </a:xfrm>
              </p:grpSpPr>
              <p:cxnSp>
                <p:nvCxnSpPr>
                  <p:cNvPr id="223" name="直接连接符 222"/>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p:cNvGrpSpPr/>
                <p:nvPr/>
              </p:nvGrpSpPr>
              <p:grpSpPr>
                <a:xfrm flipV="1">
                  <a:off x="1228703" y="4902757"/>
                  <a:ext cx="2584384" cy="523220"/>
                  <a:chOff x="2074819" y="4535430"/>
                  <a:chExt cx="2584384" cy="523220"/>
                </a:xfrm>
              </p:grpSpPr>
              <p:cxnSp>
                <p:nvCxnSpPr>
                  <p:cNvPr id="220" name="直接连接符 219"/>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p:cNvSpPr txBox="1"/>
              <p:nvPr/>
            </p:nvSpPr>
            <p:spPr>
              <a:xfrm>
                <a:off x="6635939" y="5035507"/>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5" name="文本框 244"/>
            <p:cNvSpPr txBox="1"/>
            <p:nvPr/>
          </p:nvSpPr>
          <p:spPr>
            <a:xfrm>
              <a:off x="2756751" y="5624558"/>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6" name="文本框 245"/>
            <p:cNvSpPr txBox="1"/>
            <p:nvPr/>
          </p:nvSpPr>
          <p:spPr>
            <a:xfrm>
              <a:off x="4571950" y="5624558"/>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7" name="文本框 246"/>
            <p:cNvSpPr txBox="1"/>
            <p:nvPr/>
          </p:nvSpPr>
          <p:spPr>
            <a:xfrm>
              <a:off x="8123437" y="5624558"/>
              <a:ext cx="850006" cy="461665"/>
            </a:xfrm>
            <a:prstGeom prst="rect">
              <a:avLst/>
            </a:prstGeom>
            <a:noFill/>
          </p:spPr>
          <p:txBody>
            <a:bodyPr wrap="square" rtlCol="0">
              <a:spAutoFit/>
            </a:bodyPr>
            <a:lstStyle/>
            <a:p>
              <a:pPr algn="ctr"/>
              <a:r>
                <a:rPr lang="en-US" altLang="zh-CN" sz="2400"/>
                <a:t>B0</a:t>
              </a:r>
              <a:endParaRPr lang="en-US" altLang="zh-CN" sz="2400"/>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交换一个字节（模式</a:t>
            </a:r>
            <a:r>
              <a:rPr lang="en-US" altLang="zh-CN" sz="2800"/>
              <a:t>3</a:t>
            </a:r>
            <a:r>
              <a:rPr lang="zh-CN" altLang="en-US" sz="2800"/>
              <a:t>）</a:t>
            </a:r>
            <a:endParaRPr lang="en-US" altLang="zh-CN" sz="2800"/>
          </a:p>
          <a:p>
            <a:pPr marL="457200" indent="-457200">
              <a:buFont typeface="Arial" panose="0208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8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5" name="组合 4"/>
          <p:cNvGrpSpPr/>
          <p:nvPr/>
        </p:nvGrpSpPr>
        <p:grpSpPr>
          <a:xfrm>
            <a:off x="515304" y="3885758"/>
            <a:ext cx="10445333" cy="523221"/>
            <a:chOff x="515304" y="3885758"/>
            <a:chExt cx="10445333" cy="523221"/>
          </a:xfrm>
        </p:grpSpPr>
        <p:sp>
          <p:nvSpPr>
            <p:cNvPr id="64" name="文本框 63"/>
            <p:cNvSpPr txBox="1"/>
            <p:nvPr/>
          </p:nvSpPr>
          <p:spPr>
            <a:xfrm>
              <a:off x="515304" y="3885759"/>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flipV="1">
              <a:off x="1718270" y="3885759"/>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flipV="1">
              <a:off x="4207875" y="3885759"/>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flipV="1">
              <a:off x="7711918" y="3885758"/>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flipV="1">
              <a:off x="6602500" y="3885759"/>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65" name="组合 164"/>
          <p:cNvGrpSpPr/>
          <p:nvPr/>
        </p:nvGrpSpPr>
        <p:grpSpPr>
          <a:xfrm>
            <a:off x="515304" y="4695163"/>
            <a:ext cx="10445333" cy="553998"/>
            <a:chOff x="515304" y="4695163"/>
            <a:chExt cx="10445333" cy="553998"/>
          </a:xfrm>
        </p:grpSpPr>
        <p:grpSp>
          <p:nvGrpSpPr>
            <p:cNvPr id="160" name="组合 159"/>
            <p:cNvGrpSpPr/>
            <p:nvPr/>
          </p:nvGrpSpPr>
          <p:grpSpPr>
            <a:xfrm>
              <a:off x="1718270" y="4695163"/>
              <a:ext cx="9242367" cy="553998"/>
              <a:chOff x="1718270" y="4695163"/>
              <a:chExt cx="9242367" cy="553998"/>
            </a:xfrm>
          </p:grpSpPr>
          <p:grpSp>
            <p:nvGrpSpPr>
              <p:cNvPr id="248" name="组合 247"/>
              <p:cNvGrpSpPr/>
              <p:nvPr/>
            </p:nvGrpSpPr>
            <p:grpSpPr>
              <a:xfrm>
                <a:off x="1718270" y="4725940"/>
                <a:ext cx="9242367" cy="523221"/>
                <a:chOff x="828485" y="4725940"/>
                <a:chExt cx="9242367" cy="523221"/>
              </a:xfrm>
            </p:grpSpPr>
            <p:grpSp>
              <p:nvGrpSpPr>
                <p:cNvPr id="124" name="组合 123"/>
                <p:cNvGrpSpPr/>
                <p:nvPr/>
              </p:nvGrpSpPr>
              <p:grpSpPr>
                <a:xfrm>
                  <a:off x="828485" y="4725940"/>
                  <a:ext cx="9242367" cy="523221"/>
                  <a:chOff x="828485" y="5062882"/>
                  <a:chExt cx="9242367" cy="523221"/>
                </a:xfrm>
              </p:grpSpPr>
              <p:grpSp>
                <p:nvGrpSpPr>
                  <p:cNvPr id="74" name="组合 73"/>
                  <p:cNvGrpSpPr/>
                  <p:nvPr/>
                </p:nvGrpSpPr>
                <p:grpSpPr>
                  <a:xfrm>
                    <a:off x="828485" y="5062882"/>
                    <a:ext cx="6729202" cy="523221"/>
                    <a:chOff x="484899" y="4902756"/>
                    <a:chExt cx="6729202" cy="523221"/>
                  </a:xfrm>
                </p:grpSpPr>
                <p:grpSp>
                  <p:nvGrpSpPr>
                    <p:cNvPr id="75" name="组合 74"/>
                    <p:cNvGrpSpPr/>
                    <p:nvPr/>
                  </p:nvGrpSpPr>
                  <p:grpSpPr>
                    <a:xfrm>
                      <a:off x="484899" y="4902756"/>
                      <a:ext cx="6729202" cy="523221"/>
                      <a:chOff x="1331015" y="4535429"/>
                      <a:chExt cx="6729202" cy="523221"/>
                    </a:xfrm>
                  </p:grpSpPr>
                  <p:cxnSp>
                    <p:nvCxnSpPr>
                      <p:cNvPr id="80" name="直接连接符 79"/>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484899" y="4902756"/>
                      <a:ext cx="6719251" cy="523221"/>
                      <a:chOff x="1331015" y="4535430"/>
                      <a:chExt cx="6719251" cy="523221"/>
                    </a:xfrm>
                  </p:grpSpPr>
                  <p:cxnSp>
                    <p:nvCxnSpPr>
                      <p:cNvPr id="77" name="直接连接符 76"/>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3915860" cy="523220"/>
                    <a:chOff x="1709446" y="4902757"/>
                    <a:chExt cx="3915860"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839681" y="5062883"/>
                    <a:ext cx="2231171" cy="523220"/>
                    <a:chOff x="1359307" y="4902757"/>
                    <a:chExt cx="2231171" cy="523220"/>
                  </a:xfrm>
                </p:grpSpPr>
                <p:grpSp>
                  <p:nvGrpSpPr>
                    <p:cNvPr id="109" name="组合 108"/>
                    <p:cNvGrpSpPr/>
                    <p:nvPr/>
                  </p:nvGrpSpPr>
                  <p:grpSpPr>
                    <a:xfrm>
                      <a:off x="1359307" y="4902757"/>
                      <a:ext cx="2231171" cy="523220"/>
                      <a:chOff x="2205423" y="4535430"/>
                      <a:chExt cx="2231171" cy="523220"/>
                    </a:xfrm>
                  </p:grpSpPr>
                  <p:cxnSp>
                    <p:nvCxnSpPr>
                      <p:cNvPr id="116" name="直接连接符 115"/>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359307" y="4902757"/>
                      <a:ext cx="2231171" cy="523220"/>
                      <a:chOff x="2205423" y="4535430"/>
                      <a:chExt cx="2231171" cy="523220"/>
                    </a:xfrm>
                  </p:grpSpPr>
                  <p:cxnSp>
                    <p:nvCxnSpPr>
                      <p:cNvPr id="113" name="直接连接符 112"/>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7" name="文本框 156"/>
              <p:cNvSpPr txBox="1"/>
              <p:nvPr/>
            </p:nvSpPr>
            <p:spPr>
              <a:xfrm>
                <a:off x="6635939" y="4695163"/>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4" name="文本框 163"/>
            <p:cNvSpPr txBox="1"/>
            <p:nvPr/>
          </p:nvSpPr>
          <p:spPr>
            <a:xfrm>
              <a:off x="515304" y="4725941"/>
              <a:ext cx="1180563" cy="461665"/>
            </a:xfrm>
            <a:prstGeom prst="rect">
              <a:avLst/>
            </a:prstGeom>
            <a:noFill/>
          </p:spPr>
          <p:txBody>
            <a:bodyPr wrap="square" rtlCol="0">
              <a:spAutoFit/>
            </a:bodyPr>
            <a:lstStyle/>
            <a:p>
              <a:pPr algn="ctr"/>
              <a:r>
                <a:rPr lang="en-US" altLang="zh-CN" sz="2400"/>
                <a:t>MOSI</a:t>
              </a:r>
              <a:endParaRPr lang="en-US" altLang="zh-CN" sz="2400"/>
            </a:p>
          </p:txBody>
        </p:sp>
      </p:grpSp>
      <p:cxnSp>
        <p:nvCxnSpPr>
          <p:cNvPr id="168" name="直接连接符 167"/>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15304" y="5564568"/>
            <a:ext cx="10447240" cy="550595"/>
            <a:chOff x="515304" y="5564568"/>
            <a:chExt cx="10447240" cy="550595"/>
          </a:xfrm>
        </p:grpSpPr>
        <p:grpSp>
          <p:nvGrpSpPr>
            <p:cNvPr id="167" name="组合 166"/>
            <p:cNvGrpSpPr/>
            <p:nvPr/>
          </p:nvGrpSpPr>
          <p:grpSpPr>
            <a:xfrm>
              <a:off x="515304" y="5564568"/>
              <a:ext cx="9778157" cy="548627"/>
              <a:chOff x="515304" y="5564568"/>
              <a:chExt cx="9778157" cy="548627"/>
            </a:xfrm>
          </p:grpSpPr>
          <p:grpSp>
            <p:nvGrpSpPr>
              <p:cNvPr id="159" name="组合 158"/>
              <p:cNvGrpSpPr/>
              <p:nvPr/>
            </p:nvGrpSpPr>
            <p:grpSpPr>
              <a:xfrm>
                <a:off x="2396240" y="5564568"/>
                <a:ext cx="7897221" cy="548627"/>
                <a:chOff x="2396240" y="5564568"/>
                <a:chExt cx="7897221" cy="548627"/>
              </a:xfrm>
            </p:grpSpPr>
            <p:grpSp>
              <p:nvGrpSpPr>
                <p:cNvPr id="111" name="组合 110"/>
                <p:cNvGrpSpPr/>
                <p:nvPr/>
              </p:nvGrpSpPr>
              <p:grpSpPr>
                <a:xfrm>
                  <a:off x="2396240" y="5589974"/>
                  <a:ext cx="7897221" cy="523221"/>
                  <a:chOff x="1506455" y="4725940"/>
                  <a:chExt cx="7897221" cy="523221"/>
                </a:xfrm>
              </p:grpSpPr>
              <p:grpSp>
                <p:nvGrpSpPr>
                  <p:cNvPr id="112" name="组合 111"/>
                  <p:cNvGrpSpPr/>
                  <p:nvPr/>
                </p:nvGrpSpPr>
                <p:grpSpPr>
                  <a:xfrm>
                    <a:off x="1506455" y="4725940"/>
                    <a:ext cx="7897221" cy="523221"/>
                    <a:chOff x="1506455" y="5062882"/>
                    <a:chExt cx="7897221" cy="523221"/>
                  </a:xfrm>
                </p:grpSpPr>
                <p:grpSp>
                  <p:nvGrpSpPr>
                    <p:cNvPr id="119" name="组合 118"/>
                    <p:cNvGrpSpPr/>
                    <p:nvPr/>
                  </p:nvGrpSpPr>
                  <p:grpSpPr>
                    <a:xfrm>
                      <a:off x="1506455" y="5062882"/>
                      <a:ext cx="6051232" cy="523221"/>
                      <a:chOff x="1162869" y="4902756"/>
                      <a:chExt cx="6051232" cy="523221"/>
                    </a:xfrm>
                  </p:grpSpPr>
                  <p:grpSp>
                    <p:nvGrpSpPr>
                      <p:cNvPr id="141" name="组合 140"/>
                      <p:cNvGrpSpPr/>
                      <p:nvPr/>
                    </p:nvGrpSpPr>
                    <p:grpSpPr>
                      <a:xfrm>
                        <a:off x="1162869" y="4902756"/>
                        <a:ext cx="6051232" cy="523221"/>
                        <a:chOff x="2008985" y="4535429"/>
                        <a:chExt cx="6051232" cy="523221"/>
                      </a:xfrm>
                    </p:grpSpPr>
                    <p:cxnSp>
                      <p:nvCxnSpPr>
                        <p:cNvPr id="150" name="直接连接符 149"/>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flipV="1">
                        <a:off x="1162869" y="4902756"/>
                        <a:ext cx="6041281" cy="523221"/>
                        <a:chOff x="2008985" y="4535430"/>
                        <a:chExt cx="6041281" cy="523221"/>
                      </a:xfrm>
                    </p:grpSpPr>
                    <p:cxnSp>
                      <p:nvCxnSpPr>
                        <p:cNvPr id="143" name="直接连接符 142"/>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p:cNvGrpSpPr/>
                    <p:nvPr/>
                  </p:nvGrpSpPr>
                  <p:grpSpPr>
                    <a:xfrm>
                      <a:off x="3923821" y="5062883"/>
                      <a:ext cx="3915860" cy="523220"/>
                      <a:chOff x="1709446" y="4902757"/>
                      <a:chExt cx="3915860" cy="523220"/>
                    </a:xfrm>
                  </p:grpSpPr>
                  <p:cxnSp>
                    <p:nvCxnSpPr>
                      <p:cNvPr id="137" name="直接连接符 136"/>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7839681" y="5062883"/>
                      <a:ext cx="1563995" cy="523220"/>
                      <a:chOff x="1359307" y="4902757"/>
                      <a:chExt cx="1563995" cy="523220"/>
                    </a:xfrm>
                  </p:grpSpPr>
                  <p:cxnSp>
                    <p:nvCxnSpPr>
                      <p:cNvPr id="134" name="直接连接符 133"/>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15" name="文本框 114"/>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17" name="文本框 116"/>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8" name="文本框 157"/>
                <p:cNvSpPr txBox="1"/>
                <p:nvPr/>
              </p:nvSpPr>
              <p:spPr>
                <a:xfrm>
                  <a:off x="6635939" y="5564568"/>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6" name="文本框 165"/>
              <p:cNvSpPr txBox="1"/>
              <p:nvPr/>
            </p:nvSpPr>
            <p:spPr>
              <a:xfrm>
                <a:off x="515304" y="5591944"/>
                <a:ext cx="1180563" cy="461665"/>
              </a:xfrm>
              <a:prstGeom prst="rect">
                <a:avLst/>
              </a:prstGeom>
              <a:noFill/>
            </p:spPr>
            <p:txBody>
              <a:bodyPr wrap="square" rtlCol="0">
                <a:spAutoFit/>
              </a:bodyPr>
              <a:lstStyle/>
              <a:p>
                <a:pPr algn="ctr"/>
                <a:r>
                  <a:rPr lang="en-US" altLang="zh-CN" sz="2400"/>
                  <a:t>MISO</a:t>
                </a:r>
                <a:endParaRPr lang="en-US" altLang="zh-CN" sz="2400"/>
              </a:p>
            </p:txBody>
          </p:sp>
        </p:grpSp>
        <p:cxnSp>
          <p:nvCxnSpPr>
            <p:cNvPr id="173" name="直接连接符 172"/>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5146" y="2695118"/>
            <a:ext cx="5081707" cy="3760463"/>
          </a:xfrm>
          <a:prstGeom prst="rect">
            <a:avLst/>
          </a:prstGeom>
        </p:spPr>
      </p:pic>
      <p:sp>
        <p:nvSpPr>
          <p:cNvPr id="7" name="文本框 6"/>
          <p:cNvSpPr txBox="1"/>
          <p:nvPr/>
        </p:nvSpPr>
        <p:spPr>
          <a:xfrm>
            <a:off x="570963" y="1236373"/>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发送指令</a:t>
            </a:r>
            <a:endParaRPr lang="en-US" altLang="zh-CN" sz="2800"/>
          </a:p>
          <a:p>
            <a:pPr marL="457200" indent="-457200">
              <a:buFont typeface="Arial" panose="02080604020202020204" pitchFamily="34" charset="0"/>
              <a:buChar char="•"/>
            </a:pPr>
            <a:r>
              <a:rPr lang="zh-CN" altLang="en-US" sz="2800"/>
              <a:t>向</a:t>
            </a:r>
            <a:r>
              <a:rPr lang="en-US" altLang="zh-CN" sz="2800"/>
              <a:t>SS</a:t>
            </a:r>
            <a:r>
              <a:rPr lang="zh-CN" altLang="en-US" sz="2800"/>
              <a:t>指定的设备，发送指令（</a:t>
            </a:r>
            <a:r>
              <a:rPr lang="en-US" altLang="zh-CN" sz="2800"/>
              <a:t>0x06</a:t>
            </a:r>
            <a:r>
              <a:rPr lang="zh-CN" altLang="en-US" sz="2800"/>
              <a:t>）</a:t>
            </a:r>
            <a:endParaRPr lang="en-US" altLang="zh-CN" sz="280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3486091"/>
            <a:ext cx="11520000" cy="2135536"/>
          </a:xfrm>
          <a:prstGeom prst="rect">
            <a:avLst/>
          </a:prstGeom>
        </p:spPr>
      </p:pic>
      <p:sp>
        <p:nvSpPr>
          <p:cNvPr id="5" name="文本框 4"/>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指定地址写</a:t>
            </a:r>
            <a:endParaRPr lang="en-US" altLang="zh-CN" sz="2800"/>
          </a:p>
          <a:p>
            <a:pPr marL="457200" indent="-457200">
              <a:buFont typeface="Arial" panose="02080604020202020204" pitchFamily="34" charset="0"/>
              <a:buChar char="•"/>
            </a:pPr>
            <a:r>
              <a:rPr lang="zh-CN" altLang="en-US" sz="2800"/>
              <a:t>向</a:t>
            </a:r>
            <a:r>
              <a:rPr lang="en-US" altLang="zh-CN" sz="2800"/>
              <a:t>SS</a:t>
            </a:r>
            <a:r>
              <a:rPr lang="zh-CN" altLang="en-US" sz="2800"/>
              <a:t>指定的设备，发送写指令（</a:t>
            </a:r>
            <a:r>
              <a:rPr lang="en-US" altLang="zh-CN" sz="2800"/>
              <a:t>0x02</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）下，写入指定数据（</a:t>
            </a:r>
            <a:r>
              <a:rPr lang="en-US" altLang="zh-CN" sz="2800"/>
              <a:t>Data</a:t>
            </a:r>
            <a:r>
              <a:rPr lang="zh-CN" altLang="en-US" sz="2800"/>
              <a:t>）</a:t>
            </a:r>
            <a:endParaRPr lang="en-US" altLang="zh-CN" sz="28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3486092"/>
            <a:ext cx="11520000" cy="2135535"/>
          </a:xfrm>
          <a:prstGeom prst="rect">
            <a:avLst/>
          </a:prstGeom>
        </p:spPr>
      </p:pic>
      <p:sp>
        <p:nvSpPr>
          <p:cNvPr id="7" name="文本框 6"/>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指定地址读</a:t>
            </a:r>
            <a:endParaRPr lang="en-US" altLang="zh-CN" sz="2800"/>
          </a:p>
          <a:p>
            <a:pPr marL="457200" indent="-457200">
              <a:buFont typeface="Arial" panose="02080604020202020204" pitchFamily="34" charset="0"/>
              <a:buChar char="•"/>
            </a:pPr>
            <a:r>
              <a:rPr lang="zh-CN" altLang="en-US" sz="2800"/>
              <a:t>向</a:t>
            </a:r>
            <a:r>
              <a:rPr lang="en-US" altLang="zh-CN" sz="2800"/>
              <a:t>SS</a:t>
            </a:r>
            <a:r>
              <a:rPr lang="zh-CN" altLang="en-US" sz="2800"/>
              <a:t>指定的设备，发送读指令（</a:t>
            </a:r>
            <a:r>
              <a:rPr lang="en-US" altLang="zh-CN" sz="2800"/>
              <a:t>0x03</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）下，读取从机数据（</a:t>
            </a:r>
            <a:r>
              <a:rPr lang="en-US" altLang="zh-CN" sz="2800"/>
              <a:t>Data</a:t>
            </a:r>
            <a:r>
              <a:rPr lang="zh-CN" altLang="en-US" sz="2800"/>
              <a:t>）</a:t>
            </a:r>
            <a:endParaRPr lang="en-US" altLang="zh-CN" sz="28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62979"/>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W25Qxx</a:t>
            </a:r>
            <a:r>
              <a:rPr lang="zh-CN" altLang="en-US" sz="2800"/>
              <a:t>系列是一种低成本、小型化、使用简单的非易失性存储器，常应用于数据存储、字库存储、固件程序存储等场景</a:t>
            </a:r>
            <a:endParaRPr lang="en-US" altLang="zh-CN" sz="2800"/>
          </a:p>
          <a:p>
            <a:pPr marL="457200" indent="-457200">
              <a:buFont typeface="Arial" panose="02080604020202020204" pitchFamily="34" charset="0"/>
              <a:buChar char="•"/>
            </a:pPr>
            <a:r>
              <a:rPr lang="zh-CN" altLang="en-US" sz="2800"/>
              <a:t>存储介质：</a:t>
            </a:r>
            <a:r>
              <a:rPr lang="en-US" altLang="zh-CN" sz="2800"/>
              <a:t>Nor Flash</a:t>
            </a:r>
            <a:r>
              <a:rPr lang="zh-CN" altLang="en-US" sz="2800"/>
              <a:t>（闪存）</a:t>
            </a:r>
            <a:endParaRPr lang="en-US" altLang="zh-CN" sz="2800"/>
          </a:p>
          <a:p>
            <a:pPr marL="457200" indent="-457200">
              <a:buFont typeface="Arial" panose="02080604020202020204" pitchFamily="34" charset="0"/>
              <a:buChar char="•"/>
            </a:pPr>
            <a:r>
              <a:rPr lang="zh-CN" altLang="en-US" sz="2800"/>
              <a:t>时钟频率：</a:t>
            </a:r>
            <a:r>
              <a:rPr lang="en-US" altLang="zh-CN" sz="2800"/>
              <a:t>80MHz / 160MHz (Dual SPI) / 320MHz</a:t>
            </a:r>
            <a:r>
              <a:rPr lang="zh-CN" altLang="en-US" sz="2800"/>
              <a:t> </a:t>
            </a:r>
            <a:r>
              <a:rPr lang="en-US" altLang="zh-CN" sz="2800"/>
              <a:t>(Quad SPI)</a:t>
            </a:r>
            <a:endParaRPr lang="en-US" altLang="zh-CN" sz="2800"/>
          </a:p>
          <a:p>
            <a:pPr marL="457200" indent="-457200">
              <a:buFont typeface="Arial" panose="02080604020202020204" pitchFamily="34" charset="0"/>
              <a:buChar char="•"/>
            </a:pPr>
            <a:r>
              <a:rPr lang="zh-CN" altLang="en-US" sz="2800"/>
              <a:t>存储容量（</a:t>
            </a:r>
            <a:r>
              <a:rPr lang="en-US" altLang="zh-CN" sz="2800"/>
              <a:t>24</a:t>
            </a:r>
            <a:r>
              <a:rPr lang="zh-CN" altLang="en-US" sz="2800"/>
              <a:t>位地址）：</a:t>
            </a:r>
            <a:endParaRPr lang="en-US" altLang="zh-CN" sz="2800"/>
          </a:p>
          <a:p>
            <a:r>
              <a:rPr lang="en-US" altLang="zh-CN" sz="2800"/>
              <a:t>	W25Q40</a:t>
            </a:r>
            <a:r>
              <a:rPr lang="zh-CN" altLang="en-US" sz="2800"/>
              <a:t>：</a:t>
            </a:r>
            <a:r>
              <a:rPr lang="en-US" altLang="zh-CN" sz="2800"/>
              <a:t>	  4Mbit / 512KByte</a:t>
            </a:r>
            <a:endParaRPr lang="en-US" altLang="zh-CN" sz="2800"/>
          </a:p>
          <a:p>
            <a:r>
              <a:rPr lang="en-US" altLang="zh-CN" sz="2800"/>
              <a:t>	W25Q80</a:t>
            </a:r>
            <a:r>
              <a:rPr lang="zh-CN" altLang="en-US" sz="2800"/>
              <a:t>：</a:t>
            </a:r>
            <a:r>
              <a:rPr lang="en-US" altLang="zh-CN" sz="2800"/>
              <a:t>	  8Mbit / 1MByte</a:t>
            </a:r>
            <a:endParaRPr lang="en-US" altLang="zh-CN" sz="2800"/>
          </a:p>
          <a:p>
            <a:r>
              <a:rPr lang="en-US" altLang="zh-CN" sz="2800"/>
              <a:t>	W25Q16</a:t>
            </a:r>
            <a:r>
              <a:rPr lang="zh-CN" altLang="en-US" sz="2800"/>
              <a:t>：</a:t>
            </a:r>
            <a:r>
              <a:rPr lang="en-US" altLang="zh-CN" sz="2800"/>
              <a:t>	  16Mbit / 2MByte</a:t>
            </a:r>
            <a:endParaRPr lang="en-US" altLang="zh-CN" sz="2800"/>
          </a:p>
          <a:p>
            <a:r>
              <a:rPr lang="en-US" altLang="zh-CN" sz="2800"/>
              <a:t>	W25Q32</a:t>
            </a:r>
            <a:r>
              <a:rPr lang="zh-CN" altLang="en-US" sz="2800"/>
              <a:t>：</a:t>
            </a:r>
            <a:r>
              <a:rPr lang="en-US" altLang="zh-CN" sz="2800"/>
              <a:t>	  32Mbit / 4MByte</a:t>
            </a:r>
            <a:endParaRPr lang="en-US" altLang="zh-CN" sz="2800"/>
          </a:p>
          <a:p>
            <a:r>
              <a:rPr lang="en-US" altLang="zh-CN" sz="2800"/>
              <a:t>	W25Q64</a:t>
            </a:r>
            <a:r>
              <a:rPr lang="zh-CN" altLang="en-US" sz="2800"/>
              <a:t>：</a:t>
            </a:r>
            <a:r>
              <a:rPr lang="en-US" altLang="zh-CN" sz="2800"/>
              <a:t>	  64Mbit / 8MByte</a:t>
            </a:r>
            <a:endParaRPr lang="en-US" altLang="zh-CN" sz="2800"/>
          </a:p>
          <a:p>
            <a:r>
              <a:rPr lang="en-US" altLang="zh-CN" sz="2800"/>
              <a:t>	W25Q128</a:t>
            </a:r>
            <a:r>
              <a:rPr lang="zh-CN" altLang="en-US" sz="2800"/>
              <a:t>：</a:t>
            </a:r>
            <a:r>
              <a:rPr lang="en-US" altLang="zh-CN" sz="2800"/>
              <a:t>  128Mbit / 16MByte</a:t>
            </a:r>
            <a:endParaRPr lang="en-US" altLang="zh-CN" sz="2800"/>
          </a:p>
          <a:p>
            <a:r>
              <a:rPr lang="en-US" altLang="zh-CN" sz="2800"/>
              <a:t>	W25Q256</a:t>
            </a:r>
            <a:r>
              <a:rPr lang="zh-CN" altLang="en-US" sz="2800"/>
              <a:t>：</a:t>
            </a:r>
            <a:r>
              <a:rPr lang="en-US" altLang="zh-CN" sz="2800"/>
              <a:t>  256Mbit / 32MByte</a:t>
            </a:r>
            <a:endParaRPr lang="en-US" altLang="zh-CN" sz="280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21290" y="3465775"/>
            <a:ext cx="2852530" cy="285253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637960" y="1515023"/>
            <a:ext cx="5595985" cy="3827954"/>
          </a:xfrm>
          <a:prstGeom prst="rect">
            <a:avLst/>
          </a:prstGeom>
        </p:spPr>
      </p:pic>
      <p:graphicFrame>
        <p:nvGraphicFramePr>
          <p:cNvPr id="5" name="表格 4"/>
          <p:cNvGraphicFramePr>
            <a:graphicFrameLocks noGrp="1"/>
          </p:cNvGraphicFramePr>
          <p:nvPr/>
        </p:nvGraphicFramePr>
        <p:xfrm>
          <a:off x="6944141" y="2950912"/>
          <a:ext cx="4609899" cy="2966720"/>
        </p:xfrm>
        <a:graphic>
          <a:graphicData uri="http://schemas.openxmlformats.org/drawingml/2006/table">
            <a:tbl>
              <a:tblPr firstRow="1" bandRow="1">
                <a:tableStyleId>{93296810-A885-4BE3-A3E7-6D5BEEA58F35}</a:tableStyleId>
              </a:tblPr>
              <a:tblGrid>
                <a:gridCol w="1793349"/>
                <a:gridCol w="2816550"/>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r>
                        <a:rPr lang="en-US" altLang="zh-CN"/>
                        <a:t>2.7~3.6V</a:t>
                      </a:r>
                      <a:r>
                        <a:rPr lang="zh-CN" altLang="en-US"/>
                        <a:t>）</a:t>
                      </a:r>
                      <a:endParaRPr lang="zh-CN" altLang="en-US"/>
                    </a:p>
                  </a:txBody>
                  <a:tcPr/>
                </a:tc>
              </a:tr>
              <a:tr h="370840">
                <a:tc>
                  <a:txBody>
                    <a:bodyPr/>
                    <a:lstStyle/>
                    <a:p>
                      <a:pPr algn="ctr"/>
                      <a:r>
                        <a:rPr lang="en-US" altLang="zh-CN"/>
                        <a:t>CS</a:t>
                      </a:r>
                      <a:r>
                        <a:rPr lang="zh-CN" altLang="en-US"/>
                        <a:t>（</a:t>
                      </a:r>
                      <a:r>
                        <a:rPr lang="en-US" altLang="zh-CN"/>
                        <a:t>SS</a:t>
                      </a:r>
                      <a:r>
                        <a:rPr lang="zh-CN" altLang="en-US"/>
                        <a:t>）</a:t>
                      </a:r>
                      <a:endParaRPr lang="zh-CN" altLang="en-US"/>
                    </a:p>
                  </a:txBody>
                  <a:tcPr/>
                </a:tc>
                <a:tc>
                  <a:txBody>
                    <a:bodyPr/>
                    <a:lstStyle/>
                    <a:p>
                      <a:pPr algn="ctr"/>
                      <a:r>
                        <a:rPr lang="en-US" altLang="zh-CN"/>
                        <a:t>SPI</a:t>
                      </a:r>
                      <a:r>
                        <a:rPr lang="zh-CN" altLang="en-US"/>
                        <a:t>片选</a:t>
                      </a:r>
                      <a:endParaRPr lang="zh-CN" altLang="en-US"/>
                    </a:p>
                  </a:txBody>
                  <a:tcPr/>
                </a:tc>
              </a:tr>
              <a:tr h="370840">
                <a:tc>
                  <a:txBody>
                    <a:bodyPr/>
                    <a:lstStyle/>
                    <a:p>
                      <a:pPr algn="ctr"/>
                      <a:r>
                        <a:rPr lang="en-US" altLang="zh-CN"/>
                        <a:t>CLK</a:t>
                      </a:r>
                      <a:r>
                        <a:rPr lang="zh-CN" altLang="en-US"/>
                        <a:t>（</a:t>
                      </a:r>
                      <a:r>
                        <a:rPr lang="en-US" altLang="zh-CN"/>
                        <a:t>SCK</a:t>
                      </a:r>
                      <a:r>
                        <a:rPr lang="zh-CN" altLang="en-US"/>
                        <a:t>）</a:t>
                      </a:r>
                      <a:endParaRPr lang="zh-CN" altLang="en-US"/>
                    </a:p>
                  </a:txBody>
                  <a:tcPr/>
                </a:tc>
                <a:tc>
                  <a:txBody>
                    <a:bodyPr/>
                    <a:lstStyle/>
                    <a:p>
                      <a:pPr algn="ctr"/>
                      <a:r>
                        <a:rPr lang="en-US" altLang="zh-CN"/>
                        <a:t>SPI</a:t>
                      </a:r>
                      <a:r>
                        <a:rPr lang="zh-CN" altLang="en-US"/>
                        <a:t>时钟</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DI</a:t>
                      </a:r>
                      <a:r>
                        <a:rPr lang="zh-CN" altLang="en-US"/>
                        <a:t>（</a:t>
                      </a:r>
                      <a:r>
                        <a:rPr lang="en-US" altLang="zh-CN"/>
                        <a:t>MOSI</a:t>
                      </a:r>
                      <a:r>
                        <a:rPr lang="zh-CN" altLang="en-US"/>
                        <a:t>）</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SPI</a:t>
                      </a:r>
                      <a:r>
                        <a:rPr lang="zh-CN" altLang="en-US"/>
                        <a:t>主机输出从机输入</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DO</a:t>
                      </a:r>
                      <a:r>
                        <a:rPr lang="zh-CN" altLang="en-US"/>
                        <a:t>（</a:t>
                      </a:r>
                      <a:r>
                        <a:rPr lang="en-US" altLang="zh-CN"/>
                        <a:t>MISO</a:t>
                      </a:r>
                      <a:r>
                        <a:rPr lang="zh-CN" altLang="en-US"/>
                        <a:t>）</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SPI</a:t>
                      </a:r>
                      <a:r>
                        <a:rPr lang="zh-CN" altLang="en-US"/>
                        <a:t>主机输入从机输出</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WP</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写保护</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HOLD</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数据保持</a:t>
                      </a:r>
                      <a:endParaRPr lang="zh-CN" altLang="en-US"/>
                    </a:p>
                  </a:txBody>
                  <a:tcPr/>
                </a:tc>
              </a:tr>
            </a:tbl>
          </a:graphicData>
        </a:graphic>
      </p:graphicFrame>
      <p:pic>
        <p:nvPicPr>
          <p:cNvPr id="10" name="图片 9"/>
          <p:cNvPicPr>
            <a:picLocks noChangeAspect="1"/>
          </p:cNvPicPr>
          <p:nvPr/>
        </p:nvPicPr>
        <p:blipFill>
          <a:blip r:embed="rId2"/>
          <a:stretch>
            <a:fillRect/>
          </a:stretch>
        </p:blipFill>
        <p:spPr>
          <a:xfrm>
            <a:off x="6944140" y="625998"/>
            <a:ext cx="4609101" cy="1964709"/>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3608481" y="993913"/>
            <a:ext cx="4975037" cy="54704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新建工程步骤</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建立工程文件夹，</a:t>
            </a:r>
            <a:r>
              <a:rPr lang="en-US" altLang="zh-CN" sz="2800"/>
              <a:t>Keil</a:t>
            </a:r>
            <a:r>
              <a:rPr lang="zh-CN" altLang="en-US" sz="2800"/>
              <a:t>中新建工程，选择型号</a:t>
            </a:r>
            <a:endParaRPr lang="en-US" altLang="zh-CN" sz="2800"/>
          </a:p>
          <a:p>
            <a:pPr marL="457200" indent="-457200">
              <a:buFont typeface="Arial" panose="02080604020202020204" pitchFamily="34" charset="0"/>
              <a:buChar char="•"/>
            </a:pPr>
            <a:r>
              <a:rPr lang="zh-CN" altLang="en-US" sz="2800"/>
              <a:t>工程文件夹里建立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等文件夹，复制固件库里面的文件到工程文件夹</a:t>
            </a:r>
            <a:endParaRPr lang="en-US" altLang="zh-CN" sz="2800"/>
          </a:p>
          <a:p>
            <a:pPr marL="457200" indent="-457200">
              <a:buFont typeface="Arial" panose="02080604020202020204" pitchFamily="34" charset="0"/>
              <a:buChar char="•"/>
            </a:pPr>
            <a:r>
              <a:rPr lang="zh-CN" altLang="en-US" sz="2800"/>
              <a:t>工程里对应建立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等同名称的分组，然后将文件夹内的文件添加到工程分组里</a:t>
            </a:r>
            <a:endParaRPr lang="en-US" altLang="zh-CN" sz="2800"/>
          </a:p>
          <a:p>
            <a:pPr marL="457200" indent="-457200">
              <a:buFont typeface="Arial" panose="02080604020202020204" pitchFamily="34" charset="0"/>
              <a:buChar char="•"/>
            </a:pPr>
            <a:r>
              <a:rPr lang="zh-CN" altLang="en-US" sz="2800"/>
              <a:t>工程选项，</a:t>
            </a:r>
            <a:r>
              <a:rPr lang="en-US" altLang="zh-CN" sz="2800"/>
              <a:t>C/C++</a:t>
            </a:r>
            <a:r>
              <a:rPr lang="zh-CN" altLang="en-US" sz="2800"/>
              <a:t>，</a:t>
            </a:r>
            <a:r>
              <a:rPr lang="en-US" altLang="zh-CN" sz="2800"/>
              <a:t>Include Paths</a:t>
            </a:r>
            <a:r>
              <a:rPr lang="zh-CN" altLang="en-US" sz="2800"/>
              <a:t>内声明所有包含头文件的文件夹</a:t>
            </a:r>
            <a:endParaRPr lang="en-US" altLang="zh-CN" sz="2800"/>
          </a:p>
          <a:p>
            <a:pPr marL="457200" indent="-457200">
              <a:buFont typeface="Arial" panose="02080604020202020204" pitchFamily="34" charset="0"/>
              <a:buChar char="•"/>
            </a:pPr>
            <a:r>
              <a:rPr lang="zh-CN" altLang="en-US" sz="2800"/>
              <a:t>工程选项，</a:t>
            </a:r>
            <a:r>
              <a:rPr lang="en-US" altLang="zh-CN" sz="2800"/>
              <a:t>C/C++</a:t>
            </a:r>
            <a:r>
              <a:rPr lang="zh-CN" altLang="en-US" sz="2800"/>
              <a:t>，</a:t>
            </a:r>
            <a:r>
              <a:rPr lang="en-US" altLang="zh-CN" sz="2800"/>
              <a:t>Define</a:t>
            </a:r>
            <a:r>
              <a:rPr lang="zh-CN" altLang="en-US" sz="2800"/>
              <a:t>内定义</a:t>
            </a:r>
            <a:r>
              <a:rPr lang="en-US" altLang="zh-CN" sz="2800"/>
              <a:t>USE_STDPERIPH_DRIVER</a:t>
            </a:r>
            <a:endParaRPr lang="en-US" altLang="zh-CN" sz="2800"/>
          </a:p>
          <a:p>
            <a:pPr marL="457200" indent="-457200">
              <a:buFont typeface="Arial" panose="02080604020202020204" pitchFamily="34" charset="0"/>
              <a:buChar char="•"/>
            </a:pPr>
            <a:r>
              <a:rPr lang="zh-CN" altLang="en-US" sz="2800"/>
              <a:t>工程选项，</a:t>
            </a:r>
            <a:r>
              <a:rPr lang="en-US" altLang="zh-CN" sz="2800"/>
              <a:t>Debug</a:t>
            </a:r>
            <a:r>
              <a:rPr lang="zh-CN" altLang="en-US" sz="2800"/>
              <a:t>，下拉列表选择对应调试器，</a:t>
            </a:r>
            <a:r>
              <a:rPr lang="en-US" altLang="zh-CN" sz="2800"/>
              <a:t>Settings</a:t>
            </a:r>
            <a:r>
              <a:rPr lang="zh-CN" altLang="en-US" sz="2800"/>
              <a:t>，</a:t>
            </a:r>
            <a:r>
              <a:rPr lang="en-US" altLang="zh-CN" sz="2800"/>
              <a:t>Flash Download</a:t>
            </a:r>
            <a:r>
              <a:rPr lang="zh-CN" altLang="en-US" sz="2800"/>
              <a:t>里勾选</a:t>
            </a:r>
            <a:r>
              <a:rPr lang="en-US" altLang="zh-CN" sz="2800"/>
              <a:t>Reset and Run</a:t>
            </a:r>
            <a:endParaRPr lang="en-US" altLang="zh-CN" sz="28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操作注意事项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r>
              <a:rPr lang="zh-CN" altLang="en-US" sz="2800"/>
              <a:t>写入操作时：</a:t>
            </a:r>
            <a:endParaRPr lang="en-US" altLang="zh-CN" sz="2800"/>
          </a:p>
          <a:p>
            <a:pPr marL="914400" lvl="1" indent="-457200">
              <a:buFont typeface="Arial" panose="02080604020202020204" pitchFamily="34" charset="0"/>
              <a:buChar char="•"/>
            </a:pPr>
            <a:r>
              <a:rPr lang="zh-CN" altLang="en-US" sz="2800"/>
              <a:t>写入操作前，必须先进行写使能</a:t>
            </a:r>
            <a:endParaRPr lang="en-US" altLang="zh-CN" sz="2800"/>
          </a:p>
          <a:p>
            <a:pPr marL="914400" lvl="1" indent="-457200">
              <a:buFont typeface="Arial" panose="02080604020202020204" pitchFamily="34" charset="0"/>
              <a:buChar char="•"/>
            </a:pPr>
            <a:r>
              <a:rPr lang="zh-CN" altLang="en-US" sz="2800"/>
              <a:t>每个数据位只能由</a:t>
            </a:r>
            <a:r>
              <a:rPr lang="en-US" altLang="zh-CN" sz="2800"/>
              <a:t>1</a:t>
            </a:r>
            <a:r>
              <a:rPr lang="zh-CN" altLang="en-US" sz="2800"/>
              <a:t>改写为</a:t>
            </a:r>
            <a:r>
              <a:rPr lang="en-US" altLang="zh-CN" sz="2800"/>
              <a:t>0</a:t>
            </a:r>
            <a:r>
              <a:rPr lang="zh-CN" altLang="en-US" sz="2800"/>
              <a:t>，不能由</a:t>
            </a:r>
            <a:r>
              <a:rPr lang="en-US" altLang="zh-CN" sz="2800"/>
              <a:t>0</a:t>
            </a:r>
            <a:r>
              <a:rPr lang="zh-CN" altLang="en-US" sz="2800"/>
              <a:t>改写为</a:t>
            </a:r>
            <a:r>
              <a:rPr lang="en-US" altLang="zh-CN" sz="2800"/>
              <a:t>1</a:t>
            </a:r>
            <a:endParaRPr lang="en-US" altLang="zh-CN" sz="2800"/>
          </a:p>
          <a:p>
            <a:pPr marL="914400" lvl="1" indent="-457200">
              <a:buFont typeface="Arial" panose="02080604020202020204" pitchFamily="34" charset="0"/>
              <a:buChar char="•"/>
            </a:pPr>
            <a:r>
              <a:rPr lang="zh-CN" altLang="en-US" sz="2800"/>
              <a:t>写入数据前必须先擦除，擦除后，所有数据位变为</a:t>
            </a:r>
            <a:r>
              <a:rPr lang="en-US" altLang="zh-CN" sz="2800"/>
              <a:t>1</a:t>
            </a:r>
            <a:endParaRPr lang="en-US" altLang="zh-CN" sz="2800"/>
          </a:p>
          <a:p>
            <a:pPr marL="914400" lvl="1" indent="-457200">
              <a:buFont typeface="Arial" panose="02080604020202020204" pitchFamily="34" charset="0"/>
              <a:buChar char="•"/>
            </a:pPr>
            <a:r>
              <a:rPr lang="zh-CN" altLang="en-US" sz="2800"/>
              <a:t>擦除必须按最小擦除单元进行</a:t>
            </a:r>
            <a:endParaRPr lang="en-US" altLang="zh-CN" sz="2800"/>
          </a:p>
          <a:p>
            <a:pPr marL="914400" lvl="1" indent="-457200">
              <a:buFont typeface="Arial" panose="02080604020202020204" pitchFamily="34" charset="0"/>
              <a:buChar char="•"/>
            </a:pPr>
            <a:r>
              <a:rPr lang="zh-CN" altLang="en-US" sz="2800"/>
              <a:t>连续写入多字节时，最多写入一页的数据，超过页尾位置的数据，会回到页首覆盖写入</a:t>
            </a:r>
            <a:endParaRPr lang="en-US" altLang="zh-CN" sz="2800"/>
          </a:p>
          <a:p>
            <a:pPr marL="914400" lvl="1" indent="-457200">
              <a:buFont typeface="Arial" panose="02080604020202020204" pitchFamily="34" charset="0"/>
              <a:buChar char="•"/>
            </a:pPr>
            <a:r>
              <a:rPr lang="zh-CN" altLang="en-US" sz="2800"/>
              <a:t>写入操作结束后，芯片进入忙状态，不响应新的读写操作</a:t>
            </a:r>
            <a:endParaRPr lang="en-US" altLang="zh-CN" sz="2800"/>
          </a:p>
          <a:p>
            <a:r>
              <a:rPr lang="zh-CN" altLang="en-US" sz="2800"/>
              <a:t>读取操作时：</a:t>
            </a:r>
            <a:endParaRPr lang="en-US" altLang="zh-CN" sz="2800"/>
          </a:p>
          <a:p>
            <a:pPr marL="914400" lvl="1" indent="-457200">
              <a:buFont typeface="Arial" panose="02080604020202020204" pitchFamily="34" charset="0"/>
              <a:buChar char="•"/>
            </a:pPr>
            <a:r>
              <a:rPr lang="zh-CN" altLang="en-US" sz="2800"/>
              <a:t>直接调用读取时序，无需使能，无需额外操作，没有页的限制，读取操作结束后不会进入忙状态，但不能在忙状态时读取</a:t>
            </a:r>
            <a:endParaRPr lang="en-US" altLang="zh-CN" sz="280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外设简介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STM32</a:t>
            </a:r>
            <a:r>
              <a:rPr lang="zh-CN" altLang="en-US" sz="2800"/>
              <a:t>内部集成了硬件</a:t>
            </a:r>
            <a:r>
              <a:rPr lang="en-US" altLang="zh-CN" sz="2800"/>
              <a:t>SPI</a:t>
            </a:r>
            <a:r>
              <a:rPr lang="zh-CN" altLang="en-US" sz="2800"/>
              <a:t>收发电路，可以由硬件自动执行时钟生成、数据收发等功能，减轻</a:t>
            </a:r>
            <a:r>
              <a:rPr lang="en-US" altLang="zh-CN" sz="2800"/>
              <a:t>CPU</a:t>
            </a:r>
            <a:r>
              <a:rPr lang="zh-CN" altLang="en-US" sz="2800"/>
              <a:t>的负担</a:t>
            </a:r>
            <a:endParaRPr lang="en-US" altLang="zh-CN" sz="2800"/>
          </a:p>
          <a:p>
            <a:pPr marL="457200" indent="-457200">
              <a:buFont typeface="Arial" panose="02080604020202020204" pitchFamily="34" charset="0"/>
              <a:buChar char="•"/>
            </a:pPr>
            <a:r>
              <a:rPr lang="zh-CN" altLang="en-US" sz="2800"/>
              <a:t>可配置</a:t>
            </a:r>
            <a:r>
              <a:rPr lang="en-US" altLang="zh-CN" sz="2800"/>
              <a:t>8</a:t>
            </a:r>
            <a:r>
              <a:rPr lang="zh-CN" altLang="en-US" sz="2800"/>
              <a:t>位</a:t>
            </a:r>
            <a:r>
              <a:rPr lang="en-US" altLang="zh-CN" sz="2800"/>
              <a:t>/16</a:t>
            </a:r>
            <a:r>
              <a:rPr lang="zh-CN" altLang="en-US" sz="2800"/>
              <a:t>位数据帧、高位先行</a:t>
            </a:r>
            <a:r>
              <a:rPr lang="en-US" altLang="zh-CN" sz="2800"/>
              <a:t>/</a:t>
            </a:r>
            <a:r>
              <a:rPr lang="zh-CN" altLang="en-US" sz="2800"/>
              <a:t>低位先行</a:t>
            </a:r>
            <a:endParaRPr lang="en-US" altLang="zh-CN" sz="2800"/>
          </a:p>
          <a:p>
            <a:pPr marL="457200" indent="-457200">
              <a:buFont typeface="Arial" panose="02080604020202020204" pitchFamily="34" charset="0"/>
              <a:buChar char="•"/>
            </a:pPr>
            <a:r>
              <a:rPr lang="zh-CN" altLang="en-US" sz="2800"/>
              <a:t>时钟频率：</a:t>
            </a:r>
            <a:r>
              <a:rPr lang="en-US" altLang="zh-CN" sz="2800"/>
              <a:t> f</a:t>
            </a:r>
            <a:r>
              <a:rPr lang="en-US" altLang="zh-CN" sz="2800" baseline="-25000"/>
              <a:t>PCLK</a:t>
            </a:r>
            <a:r>
              <a:rPr lang="en-US" altLang="zh-CN" sz="2800"/>
              <a:t> / (2, 4, 8, 16, 32, 64, 128, 256)</a:t>
            </a:r>
            <a:endParaRPr lang="en-US" altLang="zh-CN" sz="2800"/>
          </a:p>
          <a:p>
            <a:pPr marL="457200" indent="-457200">
              <a:buFont typeface="Arial" panose="02080604020202020204" pitchFamily="34" charset="0"/>
              <a:buChar char="•"/>
            </a:pPr>
            <a:r>
              <a:rPr lang="zh-CN" altLang="en-US" sz="2800"/>
              <a:t>支持多主机模型、主或从操作</a:t>
            </a:r>
            <a:endParaRPr lang="en-US" altLang="zh-CN" sz="2800"/>
          </a:p>
          <a:p>
            <a:pPr marL="457200" indent="-457200">
              <a:buFont typeface="Arial" panose="02080604020202020204" pitchFamily="34" charset="0"/>
              <a:buChar char="•"/>
            </a:pPr>
            <a:r>
              <a:rPr lang="zh-CN" altLang="en-US" sz="2800"/>
              <a:t>可精简为半双工</a:t>
            </a:r>
            <a:r>
              <a:rPr lang="en-US" altLang="zh-CN" sz="2800"/>
              <a:t>/</a:t>
            </a:r>
            <a:r>
              <a:rPr lang="zh-CN" altLang="en-US" sz="2800"/>
              <a:t>单工通信</a:t>
            </a:r>
            <a:endParaRPr lang="en-US" altLang="zh-CN" sz="2800"/>
          </a:p>
          <a:p>
            <a:pPr marL="457200" indent="-457200">
              <a:buFont typeface="Arial" panose="02080604020202020204" pitchFamily="34" charset="0"/>
              <a:buChar char="•"/>
            </a:pPr>
            <a:r>
              <a:rPr lang="zh-CN" altLang="en-US" sz="2800"/>
              <a:t>支持</a:t>
            </a:r>
            <a:r>
              <a:rPr lang="en-US" altLang="zh-CN" sz="2800"/>
              <a:t>DMA</a:t>
            </a:r>
            <a:endParaRPr lang="en-US" altLang="zh-CN" sz="2800"/>
          </a:p>
          <a:p>
            <a:pPr marL="457200" indent="-457200">
              <a:buFont typeface="Arial" panose="02080604020202020204" pitchFamily="34" charset="0"/>
              <a:buChar char="•"/>
            </a:pPr>
            <a:r>
              <a:rPr lang="zh-CN" altLang="en-US" sz="2800"/>
              <a:t>兼容</a:t>
            </a:r>
            <a:r>
              <a:rPr lang="en-US" altLang="zh-CN" sz="2800"/>
              <a:t>I2S</a:t>
            </a:r>
            <a:r>
              <a:rPr lang="zh-CN" altLang="en-US" sz="2800"/>
              <a:t>协议</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en-US" altLang="zh-CN" sz="2800"/>
              <a:t>STM32F103C8T6</a:t>
            </a:r>
            <a:r>
              <a:rPr lang="zh-CN" altLang="en-US" sz="2800"/>
              <a:t> 硬件</a:t>
            </a:r>
            <a:r>
              <a:rPr lang="en-US" altLang="zh-CN" sz="2800"/>
              <a:t>SPI</a:t>
            </a:r>
            <a:r>
              <a:rPr lang="zh-CN" altLang="en-US" sz="2800"/>
              <a:t>资源：</a:t>
            </a:r>
            <a:r>
              <a:rPr lang="en-US" altLang="zh-CN" sz="2800"/>
              <a:t>SPI1</a:t>
            </a:r>
            <a:r>
              <a:rPr lang="zh-CN" altLang="en-US" sz="2800"/>
              <a:t>、</a:t>
            </a:r>
            <a:r>
              <a:rPr lang="en-US" altLang="zh-CN" sz="2800"/>
              <a:t>SPI2</a:t>
            </a:r>
            <a:endParaRPr lang="en-US" altLang="zh-CN" sz="28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750817" y="1069574"/>
            <a:ext cx="6690365" cy="5370982"/>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963478" y="1900367"/>
            <a:ext cx="1743745" cy="686220"/>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波特率发生器</a:t>
            </a:r>
            <a:endParaRPr lang="en-US" altLang="zh-CN"/>
          </a:p>
        </p:txBody>
      </p:sp>
      <p:sp>
        <p:nvSpPr>
          <p:cNvPr id="37" name="矩形 36"/>
          <p:cNvSpPr/>
          <p:nvPr/>
        </p:nvSpPr>
        <p:spPr>
          <a:xfrm>
            <a:off x="2640750" y="364576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p:cNvSpPr/>
          <p:nvPr/>
        </p:nvSpPr>
        <p:spPr>
          <a:xfrm>
            <a:off x="4932213" y="3148718"/>
            <a:ext cx="3138607" cy="217536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6" name="矩形 45"/>
          <p:cNvSpPr/>
          <p:nvPr/>
        </p:nvSpPr>
        <p:spPr>
          <a:xfrm>
            <a:off x="8759639" y="370710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7" idx="3"/>
          </p:cNvCxnSpPr>
          <p:nvPr/>
        </p:nvCxnSpPr>
        <p:spPr>
          <a:xfrm>
            <a:off x="7707223" y="224347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760469" y="1885770"/>
            <a:ext cx="900000" cy="68621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7" name="直接箭头连接符 66"/>
          <p:cNvCxnSpPr>
            <a:stCxn id="54" idx="3"/>
          </p:cNvCxnSpPr>
          <p:nvPr/>
        </p:nvCxnSpPr>
        <p:spPr>
          <a:xfrm flipV="1">
            <a:off x="9660469" y="2206393"/>
            <a:ext cx="2234682" cy="2248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936853" y="1837061"/>
            <a:ext cx="620889" cy="369332"/>
          </a:xfrm>
          <a:prstGeom prst="rect">
            <a:avLst/>
          </a:prstGeom>
          <a:noFill/>
        </p:spPr>
        <p:txBody>
          <a:bodyPr wrap="square" rtlCol="0">
            <a:spAutoFit/>
          </a:bodyPr>
          <a:lstStyle/>
          <a:p>
            <a:r>
              <a:rPr lang="en-US" altLang="zh-CN"/>
              <a:t>SCK</a:t>
            </a:r>
            <a:endParaRPr lang="zh-CN" altLang="en-US"/>
          </a:p>
        </p:txBody>
      </p:sp>
      <p:sp>
        <p:nvSpPr>
          <p:cNvPr id="74" name="文本框 73"/>
          <p:cNvSpPr txBox="1"/>
          <p:nvPr/>
        </p:nvSpPr>
        <p:spPr>
          <a:xfrm>
            <a:off x="10926624" y="3517734"/>
            <a:ext cx="910955" cy="369332"/>
          </a:xfrm>
          <a:prstGeom prst="rect">
            <a:avLst/>
          </a:prstGeom>
          <a:noFill/>
        </p:spPr>
        <p:txBody>
          <a:bodyPr wrap="square" rtlCol="0">
            <a:spAutoFit/>
          </a:bodyPr>
          <a:lstStyle/>
          <a:p>
            <a:r>
              <a:rPr lang="en-US" altLang="zh-CN"/>
              <a:t>MOSI</a:t>
            </a:r>
            <a:endParaRPr lang="zh-CN" altLang="en-US"/>
          </a:p>
        </p:txBody>
      </p:sp>
      <p:sp>
        <p:nvSpPr>
          <p:cNvPr id="92" name="矩形 91"/>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25" name="直接箭头连接符 24"/>
          <p:cNvCxnSpPr/>
          <p:nvPr/>
        </p:nvCxnSpPr>
        <p:spPr>
          <a:xfrm flipH="1">
            <a:off x="5120070" y="3891321"/>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120070" y="3891321"/>
            <a:ext cx="0" cy="36082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120070" y="4252141"/>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707223" y="4252141"/>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8759639" y="406888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9" name="矩形 8"/>
          <p:cNvSpPr/>
          <p:nvPr/>
        </p:nvSpPr>
        <p:spPr>
          <a:xfrm>
            <a:off x="5295809" y="47814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endParaRPr lang="en-US" altLang="zh-CN"/>
          </a:p>
        </p:txBody>
      </p:sp>
      <p:sp>
        <p:nvSpPr>
          <p:cNvPr id="10" name="矩形 9"/>
          <p:cNvSpPr/>
          <p:nvPr/>
        </p:nvSpPr>
        <p:spPr>
          <a:xfrm>
            <a:off x="5295809" y="4060485"/>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endParaRPr lang="en-US" altLang="zh-CN"/>
          </a:p>
        </p:txBody>
      </p:sp>
      <p:sp>
        <p:nvSpPr>
          <p:cNvPr id="12" name="矩形 11"/>
          <p:cNvSpPr/>
          <p:nvPr/>
        </p:nvSpPr>
        <p:spPr>
          <a:xfrm>
            <a:off x="5295809" y="3339501"/>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endParaRPr lang="en-US" altLang="zh-CN"/>
          </a:p>
        </p:txBody>
      </p:sp>
      <p:cxnSp>
        <p:nvCxnSpPr>
          <p:cNvPr id="14" name="直接箭头连接符 13"/>
          <p:cNvCxnSpPr/>
          <p:nvPr/>
        </p:nvCxnSpPr>
        <p:spPr>
          <a:xfrm>
            <a:off x="9659639" y="425214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659639" y="389132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936852" y="4260671"/>
            <a:ext cx="910955" cy="369332"/>
          </a:xfrm>
          <a:prstGeom prst="rect">
            <a:avLst/>
          </a:prstGeom>
          <a:noFill/>
        </p:spPr>
        <p:txBody>
          <a:bodyPr wrap="square" rtlCol="0">
            <a:spAutoFit/>
          </a:bodyPr>
          <a:lstStyle/>
          <a:p>
            <a:r>
              <a:rPr lang="en-US" altLang="zh-CN"/>
              <a:t>MISO</a:t>
            </a:r>
            <a:endParaRPr lang="zh-CN" altLang="en-US"/>
          </a:p>
        </p:txBody>
      </p:sp>
      <p:sp>
        <p:nvSpPr>
          <p:cNvPr id="26" name="箭头: 下 25"/>
          <p:cNvSpPr/>
          <p:nvPr/>
        </p:nvSpPr>
        <p:spPr>
          <a:xfrm rot="10800000">
            <a:off x="6389916" y="4443796"/>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p:cNvSpPr/>
          <p:nvPr/>
        </p:nvSpPr>
        <p:spPr>
          <a:xfrm rot="10800000">
            <a:off x="6389916" y="3722812"/>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a:off x="4181183" y="415795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主模式全双工连续传输</a:t>
            </a:r>
            <a:endParaRPr lang="zh-CN" altLang="en-US" sz="320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1"/>
          <a:stretch>
            <a:fillRect/>
          </a:stretch>
        </p:blipFill>
        <p:spPr>
          <a:xfrm>
            <a:off x="1880458" y="1014350"/>
            <a:ext cx="8431083" cy="5497769"/>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非连续传输</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880457" y="1729294"/>
            <a:ext cx="8431083" cy="4067879"/>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1355143"/>
            <a:ext cx="11520000" cy="213553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9" y="3891609"/>
            <a:ext cx="11520000" cy="2136939"/>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Unix</a:t>
            </a:r>
            <a:r>
              <a:rPr lang="zh-CN" altLang="en-US" sz="3200">
                <a:latin typeface="等线" panose="02010600030101010101" pitchFamily="2" charset="-122"/>
                <a:ea typeface="等线" panose="02010600030101010101" pitchFamily="2" charset="-122"/>
              </a:rPr>
              <a:t>时间戳</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Unix </a:t>
            </a:r>
            <a:r>
              <a:rPr lang="zh-CN" altLang="en-US" sz="2800"/>
              <a:t>时间戳（</a:t>
            </a:r>
            <a:r>
              <a:rPr lang="en-US" altLang="zh-CN" sz="2800"/>
              <a:t>Unix Timestamp</a:t>
            </a:r>
            <a:r>
              <a:rPr lang="zh-CN" altLang="en-US" sz="2800"/>
              <a:t>）定义为从</a:t>
            </a:r>
            <a:r>
              <a:rPr lang="en-US" altLang="zh-CN" sz="2800"/>
              <a:t>UTC/GMT</a:t>
            </a:r>
            <a:r>
              <a:rPr lang="zh-CN" altLang="en-US" sz="2800"/>
              <a:t>的</a:t>
            </a:r>
            <a:r>
              <a:rPr lang="en-US" altLang="zh-CN" sz="2800"/>
              <a:t>1970</a:t>
            </a:r>
            <a:r>
              <a:rPr lang="zh-CN" altLang="en-US" sz="2800"/>
              <a:t>年</a:t>
            </a:r>
            <a:r>
              <a:rPr lang="en-US" altLang="zh-CN" sz="2800"/>
              <a:t>1</a:t>
            </a:r>
            <a:r>
              <a:rPr lang="zh-CN" altLang="en-US" sz="2800"/>
              <a:t>月</a:t>
            </a:r>
            <a:r>
              <a:rPr lang="en-US" altLang="zh-CN" sz="2800"/>
              <a:t>1</a:t>
            </a:r>
            <a:r>
              <a:rPr lang="zh-CN" altLang="en-US" sz="2800"/>
              <a:t>日</a:t>
            </a:r>
            <a:r>
              <a:rPr lang="en-US" altLang="zh-CN" sz="2800"/>
              <a:t>0</a:t>
            </a:r>
            <a:r>
              <a:rPr lang="zh-CN" altLang="en-US" sz="2800"/>
              <a:t>时</a:t>
            </a:r>
            <a:r>
              <a:rPr lang="en-US" altLang="zh-CN" sz="2800"/>
              <a:t>0</a:t>
            </a:r>
            <a:r>
              <a:rPr lang="zh-CN" altLang="en-US" sz="2800"/>
              <a:t>分</a:t>
            </a:r>
            <a:r>
              <a:rPr lang="en-US" altLang="zh-CN" sz="2800"/>
              <a:t>0</a:t>
            </a:r>
            <a:r>
              <a:rPr lang="zh-CN" altLang="en-US" sz="2800"/>
              <a:t>秒开始所经过的秒数，不考虑闰秒</a:t>
            </a:r>
            <a:endParaRPr lang="en-US" altLang="zh-CN" sz="2800"/>
          </a:p>
          <a:p>
            <a:pPr marL="457200" indent="-457200">
              <a:buFont typeface="Arial" panose="02080604020202020204" pitchFamily="34" charset="0"/>
              <a:buChar char="•"/>
            </a:pPr>
            <a:r>
              <a:rPr lang="zh-CN" altLang="en-US" sz="2800"/>
              <a:t>时间戳存储在一个秒计数器中，秒计数器为</a:t>
            </a:r>
            <a:r>
              <a:rPr lang="en-US" altLang="zh-CN" sz="2800"/>
              <a:t>32</a:t>
            </a:r>
            <a:r>
              <a:rPr lang="zh-CN" altLang="en-US" sz="2800"/>
              <a:t>位</a:t>
            </a:r>
            <a:r>
              <a:rPr lang="en-US" altLang="zh-CN" sz="2800"/>
              <a:t>/64</a:t>
            </a:r>
            <a:r>
              <a:rPr lang="zh-CN" altLang="en-US" sz="2800"/>
              <a:t>位的整型变量</a:t>
            </a:r>
            <a:endParaRPr lang="en-US" altLang="zh-CN" sz="2800"/>
          </a:p>
          <a:p>
            <a:pPr marL="457200" indent="-457200">
              <a:buFont typeface="Arial" panose="02080604020202020204" pitchFamily="34" charset="0"/>
              <a:buChar char="•"/>
            </a:pPr>
            <a:r>
              <a:rPr lang="zh-CN" altLang="en-US" sz="2800"/>
              <a:t>世界上所有时区的秒计数器相同，不同时区通过添加偏移来得到当地时间</a:t>
            </a:r>
            <a:endParaRPr lang="en-US" altLang="zh-CN" sz="2800"/>
          </a:p>
        </p:txBody>
      </p:sp>
      <p:grpSp>
        <p:nvGrpSpPr>
          <p:cNvPr id="19" name="组合 18"/>
          <p:cNvGrpSpPr/>
          <p:nvPr/>
        </p:nvGrpSpPr>
        <p:grpSpPr>
          <a:xfrm>
            <a:off x="981258" y="3841491"/>
            <a:ext cx="10229483" cy="2528268"/>
            <a:chOff x="446441" y="4119786"/>
            <a:chExt cx="10229483" cy="2528268"/>
          </a:xfrm>
        </p:grpSpPr>
        <p:cxnSp>
          <p:nvCxnSpPr>
            <p:cNvPr id="2" name="直接箭头连接符 1"/>
            <p:cNvCxnSpPr/>
            <p:nvPr/>
          </p:nvCxnSpPr>
          <p:spPr>
            <a:xfrm flipV="1">
              <a:off x="1866122" y="4805265"/>
              <a:ext cx="8809802" cy="8864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809538" y="4746766"/>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46441" y="4119786"/>
              <a:ext cx="1419681" cy="400110"/>
            </a:xfrm>
            <a:prstGeom prst="rect">
              <a:avLst/>
            </a:prstGeom>
            <a:noFill/>
          </p:spPr>
          <p:txBody>
            <a:bodyPr wrap="square" rtlCol="0">
              <a:spAutoFit/>
            </a:bodyPr>
            <a:lstStyle/>
            <a:p>
              <a:pPr algn="ctr"/>
              <a:r>
                <a:rPr lang="zh-CN" altLang="en-US" sz="2000"/>
                <a:t>秒计数器</a:t>
              </a:r>
              <a:endParaRPr lang="en-US" altLang="zh-CN" sz="2000"/>
            </a:p>
          </p:txBody>
        </p:sp>
        <p:sp>
          <p:nvSpPr>
            <p:cNvPr id="8" name="文本框 7"/>
            <p:cNvSpPr txBox="1"/>
            <p:nvPr/>
          </p:nvSpPr>
          <p:spPr>
            <a:xfrm>
              <a:off x="446441" y="5064195"/>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（伦敦）</a:t>
              </a:r>
              <a:endParaRPr lang="en-US" altLang="zh-CN" sz="2000"/>
            </a:p>
          </p:txBody>
        </p:sp>
        <p:sp>
          <p:nvSpPr>
            <p:cNvPr id="10" name="文本框 9"/>
            <p:cNvSpPr txBox="1"/>
            <p:nvPr/>
          </p:nvSpPr>
          <p:spPr>
            <a:xfrm>
              <a:off x="2099701" y="4119786"/>
              <a:ext cx="1419681" cy="400110"/>
            </a:xfrm>
            <a:prstGeom prst="rect">
              <a:avLst/>
            </a:prstGeom>
            <a:noFill/>
          </p:spPr>
          <p:txBody>
            <a:bodyPr wrap="square" rtlCol="0">
              <a:spAutoFit/>
            </a:bodyPr>
            <a:lstStyle/>
            <a:p>
              <a:pPr algn="ctr"/>
              <a:r>
                <a:rPr lang="en-US" altLang="zh-CN" sz="2000"/>
                <a:t>0</a:t>
              </a:r>
              <a:endParaRPr lang="en-US" altLang="zh-CN" sz="2000"/>
            </a:p>
          </p:txBody>
        </p:sp>
        <p:sp>
          <p:nvSpPr>
            <p:cNvPr id="11" name="文本框 10"/>
            <p:cNvSpPr txBox="1"/>
            <p:nvPr/>
          </p:nvSpPr>
          <p:spPr>
            <a:xfrm>
              <a:off x="2099701" y="5067629"/>
              <a:ext cx="1419674" cy="707886"/>
            </a:xfrm>
            <a:prstGeom prst="rect">
              <a:avLst/>
            </a:prstGeom>
            <a:noFill/>
          </p:spPr>
          <p:txBody>
            <a:bodyPr wrap="square" rtlCol="0">
              <a:spAutoFit/>
            </a:bodyPr>
            <a:lstStyle/>
            <a:p>
              <a:pPr algn="ctr"/>
              <a:r>
                <a:rPr lang="en-US" altLang="zh-CN" sz="2000"/>
                <a:t>1970-1-1</a:t>
              </a:r>
              <a:endParaRPr lang="en-US" altLang="zh-CN" sz="2000"/>
            </a:p>
            <a:p>
              <a:pPr algn="ctr"/>
              <a:r>
                <a:rPr lang="en-US" altLang="zh-CN" sz="2000"/>
                <a:t>0:0:0</a:t>
              </a:r>
              <a:endParaRPr lang="en-US" altLang="zh-CN" sz="2000"/>
            </a:p>
          </p:txBody>
        </p:sp>
        <p:cxnSp>
          <p:nvCxnSpPr>
            <p:cNvPr id="13" name="直接箭头连接符 12"/>
            <p:cNvCxnSpPr/>
            <p:nvPr/>
          </p:nvCxnSpPr>
          <p:spPr>
            <a:xfrm flipV="1">
              <a:off x="6033792" y="4719241"/>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77777" y="4119786"/>
              <a:ext cx="1712030" cy="400110"/>
            </a:xfrm>
            <a:prstGeom prst="rect">
              <a:avLst/>
            </a:prstGeom>
            <a:noFill/>
          </p:spPr>
          <p:txBody>
            <a:bodyPr wrap="square" rtlCol="0">
              <a:spAutoFit/>
            </a:bodyPr>
            <a:lstStyle/>
            <a:p>
              <a:pPr algn="ctr"/>
              <a:r>
                <a:rPr lang="en-US" altLang="zh-CN" sz="2000"/>
                <a:t>1000000000</a:t>
              </a:r>
              <a:endParaRPr lang="en-US" altLang="zh-CN" sz="2000"/>
            </a:p>
          </p:txBody>
        </p:sp>
        <p:sp>
          <p:nvSpPr>
            <p:cNvPr id="15" name="文本框 14"/>
            <p:cNvSpPr txBox="1"/>
            <p:nvPr/>
          </p:nvSpPr>
          <p:spPr>
            <a:xfrm>
              <a:off x="5323955" y="5067629"/>
              <a:ext cx="1419674" cy="707886"/>
            </a:xfrm>
            <a:prstGeom prst="rect">
              <a:avLst/>
            </a:prstGeom>
            <a:noFill/>
          </p:spPr>
          <p:txBody>
            <a:bodyPr wrap="square" rtlCol="0">
              <a:spAutoFit/>
            </a:bodyPr>
            <a:lstStyle/>
            <a:p>
              <a:pPr algn="ctr"/>
              <a:r>
                <a:rPr lang="en-US" altLang="zh-CN" sz="2000"/>
                <a:t>2001-9-9</a:t>
              </a:r>
              <a:endParaRPr lang="en-US" altLang="zh-CN" sz="2000"/>
            </a:p>
            <a:p>
              <a:pPr algn="ctr"/>
              <a:r>
                <a:rPr lang="en-US" altLang="zh-CN" sz="2000"/>
                <a:t>1:46:40</a:t>
              </a:r>
              <a:endParaRPr lang="en-US" altLang="zh-CN" sz="2000"/>
            </a:p>
          </p:txBody>
        </p:sp>
        <p:sp>
          <p:nvSpPr>
            <p:cNvPr id="16" name="文本框 15"/>
            <p:cNvSpPr txBox="1"/>
            <p:nvPr/>
          </p:nvSpPr>
          <p:spPr>
            <a:xfrm>
              <a:off x="8548209" y="5067629"/>
              <a:ext cx="1419674" cy="707886"/>
            </a:xfrm>
            <a:prstGeom prst="rect">
              <a:avLst/>
            </a:prstGeom>
            <a:noFill/>
          </p:spPr>
          <p:txBody>
            <a:bodyPr wrap="square" rtlCol="0">
              <a:spAutoFit/>
            </a:bodyPr>
            <a:lstStyle/>
            <a:p>
              <a:pPr algn="ctr"/>
              <a:r>
                <a:rPr lang="en-US" altLang="zh-CN" sz="2000"/>
                <a:t>2023-1-1</a:t>
              </a:r>
              <a:endParaRPr lang="en-US" altLang="zh-CN" sz="2000"/>
            </a:p>
            <a:p>
              <a:pPr algn="ctr"/>
              <a:r>
                <a:rPr lang="en-US" altLang="zh-CN" sz="2000"/>
                <a:t>15:59:55</a:t>
              </a:r>
              <a:endParaRPr lang="en-US" altLang="zh-CN" sz="2000"/>
            </a:p>
          </p:txBody>
        </p:sp>
        <p:cxnSp>
          <p:nvCxnSpPr>
            <p:cNvPr id="17" name="直接箭头连接符 16"/>
            <p:cNvCxnSpPr/>
            <p:nvPr/>
          </p:nvCxnSpPr>
          <p:spPr>
            <a:xfrm flipV="1">
              <a:off x="9258046" y="4681062"/>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402031" y="4119786"/>
              <a:ext cx="1712030" cy="400110"/>
            </a:xfrm>
            <a:prstGeom prst="rect">
              <a:avLst/>
            </a:prstGeom>
            <a:noFill/>
          </p:spPr>
          <p:txBody>
            <a:bodyPr wrap="square" rtlCol="0">
              <a:spAutoFit/>
            </a:bodyPr>
            <a:lstStyle/>
            <a:p>
              <a:pPr algn="ctr"/>
              <a:r>
                <a:rPr lang="en-US" altLang="zh-CN" sz="2000"/>
                <a:t>1672588795</a:t>
              </a:r>
              <a:endParaRPr lang="en-US" altLang="zh-CN" sz="2000"/>
            </a:p>
          </p:txBody>
        </p:sp>
        <p:sp>
          <p:nvSpPr>
            <p:cNvPr id="3" name="文本框 2"/>
            <p:cNvSpPr txBox="1"/>
            <p:nvPr/>
          </p:nvSpPr>
          <p:spPr>
            <a:xfrm>
              <a:off x="446441" y="5940168"/>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（北京）</a:t>
              </a:r>
              <a:endParaRPr lang="en-US" altLang="zh-CN" sz="2000"/>
            </a:p>
          </p:txBody>
        </p:sp>
        <p:sp>
          <p:nvSpPr>
            <p:cNvPr id="9" name="文本框 8"/>
            <p:cNvSpPr txBox="1"/>
            <p:nvPr/>
          </p:nvSpPr>
          <p:spPr>
            <a:xfrm>
              <a:off x="2099701" y="5940168"/>
              <a:ext cx="1419674" cy="707886"/>
            </a:xfrm>
            <a:prstGeom prst="rect">
              <a:avLst/>
            </a:prstGeom>
            <a:noFill/>
          </p:spPr>
          <p:txBody>
            <a:bodyPr wrap="square" rtlCol="0">
              <a:spAutoFit/>
            </a:bodyPr>
            <a:lstStyle/>
            <a:p>
              <a:pPr algn="ctr"/>
              <a:r>
                <a:rPr lang="en-US" altLang="zh-CN" sz="2000"/>
                <a:t>1970-1-1</a:t>
              </a:r>
              <a:endParaRPr lang="en-US" altLang="zh-CN" sz="2000"/>
            </a:p>
            <a:p>
              <a:pPr algn="ctr"/>
              <a:r>
                <a:rPr lang="en-US" altLang="zh-CN" sz="2000"/>
                <a:t>8:0:0</a:t>
              </a:r>
              <a:endParaRPr lang="en-US" altLang="zh-CN" sz="2000"/>
            </a:p>
          </p:txBody>
        </p:sp>
        <p:sp>
          <p:nvSpPr>
            <p:cNvPr id="12" name="文本框 11"/>
            <p:cNvSpPr txBox="1"/>
            <p:nvPr/>
          </p:nvSpPr>
          <p:spPr>
            <a:xfrm>
              <a:off x="5323955" y="5940168"/>
              <a:ext cx="1419674" cy="707886"/>
            </a:xfrm>
            <a:prstGeom prst="rect">
              <a:avLst/>
            </a:prstGeom>
            <a:noFill/>
          </p:spPr>
          <p:txBody>
            <a:bodyPr wrap="square" rtlCol="0">
              <a:spAutoFit/>
            </a:bodyPr>
            <a:lstStyle/>
            <a:p>
              <a:pPr algn="ctr"/>
              <a:r>
                <a:rPr lang="en-US" altLang="zh-CN" sz="2000"/>
                <a:t>2001-9-9</a:t>
              </a:r>
              <a:endParaRPr lang="en-US" altLang="zh-CN" sz="2000"/>
            </a:p>
            <a:p>
              <a:pPr algn="ctr"/>
              <a:r>
                <a:rPr lang="en-US" altLang="zh-CN" sz="2000"/>
                <a:t>9:46:40</a:t>
              </a:r>
              <a:endParaRPr lang="en-US" altLang="zh-CN" sz="2000"/>
            </a:p>
          </p:txBody>
        </p:sp>
        <p:sp>
          <p:nvSpPr>
            <p:cNvPr id="20" name="文本框 19"/>
            <p:cNvSpPr txBox="1"/>
            <p:nvPr/>
          </p:nvSpPr>
          <p:spPr>
            <a:xfrm>
              <a:off x="8548209" y="5940168"/>
              <a:ext cx="1419674" cy="707886"/>
            </a:xfrm>
            <a:prstGeom prst="rect">
              <a:avLst/>
            </a:prstGeom>
            <a:noFill/>
          </p:spPr>
          <p:txBody>
            <a:bodyPr wrap="square" rtlCol="0">
              <a:spAutoFit/>
            </a:bodyPr>
            <a:lstStyle/>
            <a:p>
              <a:pPr algn="ctr"/>
              <a:r>
                <a:rPr lang="en-US" altLang="zh-CN" sz="2000"/>
                <a:t>2023-1-1</a:t>
              </a:r>
              <a:endParaRPr lang="en-US" altLang="zh-CN" sz="2000"/>
            </a:p>
            <a:p>
              <a:pPr algn="ctr"/>
              <a:r>
                <a:rPr lang="en-US" altLang="zh-CN" sz="2000"/>
                <a:t>23:59:55</a:t>
              </a:r>
              <a:endParaRPr lang="en-US" altLang="zh-CN" sz="2000"/>
            </a:p>
          </p:txBody>
        </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UTC/GMT</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GMT</a:t>
            </a:r>
            <a:r>
              <a:rPr lang="zh-CN" altLang="en-US" sz="2800"/>
              <a:t>（</a:t>
            </a:r>
            <a:r>
              <a:rPr lang="en-US" altLang="zh-CN" sz="2800"/>
              <a:t>Greenwich Mean Time</a:t>
            </a:r>
            <a:r>
              <a:rPr lang="zh-CN" altLang="en-US" sz="2800"/>
              <a:t>）格林尼治标准时间是一种以地球自转为基础的时间计量系统。它将地球自转一周的时间间隔等分为</a:t>
            </a:r>
            <a:r>
              <a:rPr lang="en-US" altLang="zh-CN" sz="2800"/>
              <a:t>24</a:t>
            </a:r>
            <a:r>
              <a:rPr lang="zh-CN" altLang="en-US" sz="2800"/>
              <a:t>小时，以此确定计时标准</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en-US" altLang="zh-CN" sz="2800"/>
              <a:t>UTC</a:t>
            </a:r>
            <a:r>
              <a:rPr lang="zh-CN" altLang="en-US" sz="2800"/>
              <a:t>（</a:t>
            </a:r>
            <a:r>
              <a:rPr lang="en-US" altLang="zh-CN" sz="2800"/>
              <a:t>Universal Time Coordinated</a:t>
            </a:r>
            <a:r>
              <a:rPr lang="zh-CN" altLang="en-US" sz="2800"/>
              <a:t>）协调世界时是一种以原子钟为基础的时间计量系统。它规定铯</a:t>
            </a:r>
            <a:r>
              <a:rPr lang="en-US" altLang="zh-CN" sz="2800"/>
              <a:t>133</a:t>
            </a:r>
            <a:r>
              <a:rPr lang="zh-CN" altLang="en-US" sz="2800"/>
              <a:t>原子基态的两个超精细能级间在零磁场下跃迁辐射</a:t>
            </a:r>
            <a:r>
              <a:rPr lang="en-US" altLang="zh-CN" sz="2800"/>
              <a:t>9,192,631,770</a:t>
            </a:r>
            <a:r>
              <a:rPr lang="zh-CN" altLang="en-US" sz="2800"/>
              <a:t>周所持续的时间为</a:t>
            </a:r>
            <a:r>
              <a:rPr lang="en-US" altLang="zh-CN" sz="2800"/>
              <a:t>1</a:t>
            </a:r>
            <a:r>
              <a:rPr lang="zh-CN" altLang="en-US" sz="2800"/>
              <a:t>秒。当原子钟计时一天的时间与地球自转一周的时间相差超过</a:t>
            </a:r>
            <a:r>
              <a:rPr lang="en-US" altLang="zh-CN" sz="2800"/>
              <a:t>0.9</a:t>
            </a:r>
            <a:r>
              <a:rPr lang="zh-CN" altLang="en-US" sz="2800"/>
              <a:t>秒时，</a:t>
            </a:r>
            <a:r>
              <a:rPr lang="en-US" altLang="zh-CN" sz="2800"/>
              <a:t>UTC</a:t>
            </a:r>
            <a:r>
              <a:rPr lang="zh-CN" altLang="en-US" sz="2800"/>
              <a:t>会执行闰秒来保证其计时与地球自转的协调一致</a:t>
            </a:r>
            <a:endParaRPr lang="en-US" altLang="zh-CN" sz="28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C</a:t>
            </a:r>
            <a:r>
              <a:rPr lang="zh-CN" altLang="en-US" sz="2800"/>
              <a:t>语言的</a:t>
            </a:r>
            <a:r>
              <a:rPr lang="en-US" altLang="zh-CN" sz="2800"/>
              <a:t>time.h</a:t>
            </a:r>
            <a:r>
              <a:rPr lang="zh-CN" altLang="en-US" sz="2800"/>
              <a:t>模块提供了时间获取和时间戳转换的相关函数，可以方便地进行秒计数器、日期时间和字符串之间的转换</a:t>
            </a:r>
            <a:endParaRPr lang="en-US" altLang="zh-CN" sz="2800"/>
          </a:p>
        </p:txBody>
      </p:sp>
      <p:graphicFrame>
        <p:nvGraphicFramePr>
          <p:cNvPr id="9" name="表格 8"/>
          <p:cNvGraphicFramePr>
            <a:graphicFrameLocks noGrp="1"/>
          </p:cNvGraphicFramePr>
          <p:nvPr/>
        </p:nvGraphicFramePr>
        <p:xfrm>
          <a:off x="785999" y="2447774"/>
          <a:ext cx="10620000" cy="3705808"/>
        </p:xfrm>
        <a:graphic>
          <a:graphicData uri="http://schemas.openxmlformats.org/drawingml/2006/table">
            <a:tbl>
              <a:tblPr firstRow="1" bandRow="1">
                <a:tableStyleId>{93296810-A885-4BE3-A3E7-6D5BEEA58F35}</a:tableStyleId>
              </a:tblPr>
              <a:tblGrid>
                <a:gridCol w="5320603"/>
                <a:gridCol w="5299397"/>
              </a:tblGrid>
              <a:tr h="424000">
                <a:tc>
                  <a:txBody>
                    <a:bodyPr/>
                    <a:lstStyle/>
                    <a:p>
                      <a:pPr algn="ctr"/>
                      <a:r>
                        <a:rPr lang="zh-CN" altLang="en-US" sz="2000"/>
                        <a:t>函数</a:t>
                      </a:r>
                      <a:endParaRPr lang="zh-CN" altLang="en-US" sz="2000"/>
                    </a:p>
                  </a:txBody>
                  <a:tcPr marL="120326" marR="120326" marT="60163" marB="60163" anchor="ctr"/>
                </a:tc>
                <a:tc>
                  <a:txBody>
                    <a:bodyPr/>
                    <a:lstStyle/>
                    <a:p>
                      <a:pPr algn="ctr"/>
                      <a:r>
                        <a:rPr lang="zh-CN" altLang="en-US" sz="2000"/>
                        <a:t>作用</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time_t time(time_t*);</a:t>
                      </a:r>
                      <a:endParaRPr lang="zh-CN" altLang="en-US" sz="2000"/>
                    </a:p>
                  </a:txBody>
                  <a:tcPr marL="120326" marR="120326" marT="60163" marB="60163" anchor="ctr"/>
                </a:tc>
                <a:tc>
                  <a:txBody>
                    <a:bodyPr/>
                    <a:lstStyle/>
                    <a:p>
                      <a:r>
                        <a:rPr lang="zh-CN" altLang="en-US" sz="2000">
                          <a:latin typeface="Consolas" panose="020B0609020204030204" pitchFamily="49" charset="0"/>
                        </a:rPr>
                        <a:t>获取系统时钟</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struct tm* gmtime(const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80604020202020204" pitchFamily="34" charset="0"/>
                        <a:buNone/>
                      </a:pPr>
                      <a:r>
                        <a:rPr lang="zh-CN" altLang="en-US" sz="2000">
                          <a:latin typeface="Consolas" panose="020B0609020204030204" pitchFamily="49" charset="0"/>
                        </a:rPr>
                        <a:t>秒计数器转换为日期时间（</a:t>
                      </a:r>
                      <a:r>
                        <a:rPr lang="zh-CN" altLang="en-US" sz="2000"/>
                        <a:t>格林尼治时间</a:t>
                      </a:r>
                      <a:r>
                        <a:rPr lang="zh-CN" altLang="en-US" sz="2000">
                          <a:latin typeface="Consolas" panose="020B0609020204030204" pitchFamily="49" charset="0"/>
                        </a:rPr>
                        <a:t>）</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struct tm* localtime(const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80604020202020204" pitchFamily="34" charset="0"/>
                        <a:buNone/>
                      </a:pPr>
                      <a:r>
                        <a:rPr lang="zh-CN" altLang="en-US" sz="2000">
                          <a:latin typeface="Consolas" panose="020B0609020204030204" pitchFamily="49" charset="0"/>
                        </a:rPr>
                        <a:t>秒计数器转换为日期时间（当地时间）</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time_t mktime(struct tm*);</a:t>
                      </a:r>
                      <a:endParaRPr lang="zh-CN" altLang="en-US" sz="2000">
                        <a:latin typeface="Consolas" panose="020B0609020204030204" pitchFamily="49" charset="0"/>
                      </a:endParaRPr>
                    </a:p>
                  </a:txBody>
                  <a:tcPr marL="120326" marR="120326" marT="60163" marB="60163" anchor="ctr"/>
                </a:tc>
                <a:tc>
                  <a:txBody>
                    <a:bodyPr/>
                    <a:lstStyle/>
                    <a:p>
                      <a:r>
                        <a:rPr lang="zh-CN" altLang="en-US" sz="2000">
                          <a:latin typeface="Consolas" panose="020B0609020204030204" pitchFamily="49" charset="0"/>
                        </a:rPr>
                        <a:t>日期时间转换为秒计数器（</a:t>
                      </a:r>
                      <a:r>
                        <a:rPr lang="zh-CN" altLang="en-US" sz="2000"/>
                        <a:t>当地时间</a:t>
                      </a:r>
                      <a:r>
                        <a:rPr lang="zh-CN" altLang="en-US" sz="2000">
                          <a:latin typeface="Consolas" panose="020B0609020204030204" pitchFamily="49" charset="0"/>
                        </a:rPr>
                        <a:t>）</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char* ctime(const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80604020202020204" pitchFamily="34" charset="0"/>
                        <a:buNone/>
                      </a:pPr>
                      <a:r>
                        <a:rPr lang="zh-CN" altLang="en-US" sz="2000">
                          <a:latin typeface="Consolas" panose="020B0609020204030204" pitchFamily="49" charset="0"/>
                        </a:rPr>
                        <a:t>秒计数器转换为字符串（默认格式）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char* asctime(const struct tm*);</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80604020202020204" pitchFamily="34" charset="0"/>
                        <a:buNone/>
                      </a:pPr>
                      <a:r>
                        <a:rPr lang="zh-CN" altLang="en-US" sz="2000">
                          <a:latin typeface="Consolas" panose="020B0609020204030204" pitchFamily="49" charset="0"/>
                        </a:rPr>
                        <a:t>日期时间转换为字符串（默认格式）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size_t strftime(char*, size_t, const char*, const struct tm*);</a:t>
                      </a:r>
                      <a:endParaRPr lang="zh-CN" altLang="en-US" sz="2000">
                        <a:latin typeface="Consolas" panose="020B0609020204030204" pitchFamily="49" charset="0"/>
                      </a:endParaRPr>
                    </a:p>
                  </a:txBody>
                  <a:tcPr marL="120326" marR="120326" marT="60163" marB="60163"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80604020202020204" pitchFamily="34" charset="0"/>
                        <a:buNone/>
                        <a:defRPr/>
                      </a:pPr>
                      <a:r>
                        <a:rPr lang="zh-CN" altLang="en-US" sz="2000">
                          <a:latin typeface="Consolas" panose="020B0609020204030204" pitchFamily="49" charset="0"/>
                        </a:rPr>
                        <a:t>日期时间转换为字符串（自定义格式）</a:t>
                      </a:r>
                      <a:endParaRPr lang="en-US" altLang="zh-CN" sz="2000">
                        <a:latin typeface="Consolas" panose="020B0609020204030204" pitchFamily="49" charset="0"/>
                      </a:endParaRPr>
                    </a:p>
                  </a:txBody>
                  <a:tcPr marL="120326" marR="120326" marT="60163" marB="60163"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工程架构</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1468192" y="1030310"/>
            <a:ext cx="2305318" cy="5228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startup_xx.s</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3" name="矩形 2"/>
          <p:cNvSpPr/>
          <p:nvPr/>
        </p:nvSpPr>
        <p:spPr>
          <a:xfrm>
            <a:off x="1571223" y="1854557"/>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复位中断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5" name="矩形 4"/>
          <p:cNvSpPr/>
          <p:nvPr/>
        </p:nvSpPr>
        <p:spPr>
          <a:xfrm>
            <a:off x="1654936" y="2331076"/>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SystemInit</a:t>
            </a:r>
            <a:endParaRPr lang="zh-CN" altLang="en-US"/>
          </a:p>
        </p:txBody>
      </p:sp>
      <p:sp>
        <p:nvSpPr>
          <p:cNvPr id="7" name="矩形 6"/>
          <p:cNvSpPr/>
          <p:nvPr/>
        </p:nvSpPr>
        <p:spPr>
          <a:xfrm>
            <a:off x="1654936" y="2865549"/>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main</a:t>
            </a:r>
            <a:endParaRPr lang="zh-CN" altLang="en-US"/>
          </a:p>
        </p:txBody>
      </p:sp>
      <p:sp>
        <p:nvSpPr>
          <p:cNvPr id="8" name="矩形 7"/>
          <p:cNvSpPr/>
          <p:nvPr/>
        </p:nvSpPr>
        <p:spPr>
          <a:xfrm>
            <a:off x="1571223" y="4032696"/>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其他中断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9" name="矩形 8"/>
          <p:cNvSpPr/>
          <p:nvPr/>
        </p:nvSpPr>
        <p:spPr>
          <a:xfrm>
            <a:off x="1654936" y="4563948"/>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调用中断</a:t>
            </a:r>
            <a:endParaRPr lang="en-US" altLang="zh-CN"/>
          </a:p>
          <a:p>
            <a:pPr algn="ctr"/>
            <a:r>
              <a:rPr lang="zh-CN" altLang="en-US"/>
              <a:t>处理函数</a:t>
            </a:r>
            <a:endParaRPr lang="zh-CN" altLang="en-US"/>
          </a:p>
        </p:txBody>
      </p:sp>
      <p:sp>
        <p:nvSpPr>
          <p:cNvPr id="10" name="矩形 9"/>
          <p:cNvSpPr/>
          <p:nvPr/>
        </p:nvSpPr>
        <p:spPr>
          <a:xfrm>
            <a:off x="4816698" y="1030311"/>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system_xx.c / .h</a:t>
            </a:r>
            <a:endParaRPr lang="en-US" altLang="zh-CN"/>
          </a:p>
          <a:p>
            <a:pPr algn="ctr"/>
            <a:endParaRPr lang="en-US" altLang="zh-CN"/>
          </a:p>
          <a:p>
            <a:pPr algn="ctr"/>
            <a:endParaRPr lang="en-US" altLang="zh-CN"/>
          </a:p>
          <a:p>
            <a:pPr algn="ctr"/>
            <a:endParaRPr lang="en-US" altLang="zh-CN"/>
          </a:p>
        </p:txBody>
      </p:sp>
      <p:sp>
        <p:nvSpPr>
          <p:cNvPr id="11" name="矩形 10"/>
          <p:cNvSpPr/>
          <p:nvPr/>
        </p:nvSpPr>
        <p:spPr>
          <a:xfrm>
            <a:off x="5019540"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SystemInit</a:t>
            </a:r>
            <a:endParaRPr lang="zh-CN" altLang="en-US"/>
          </a:p>
        </p:txBody>
      </p:sp>
      <p:sp>
        <p:nvSpPr>
          <p:cNvPr id="12" name="矩形 11"/>
          <p:cNvSpPr/>
          <p:nvPr/>
        </p:nvSpPr>
        <p:spPr>
          <a:xfrm>
            <a:off x="4816698" y="2430887"/>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main.c</a:t>
            </a:r>
            <a:endParaRPr lang="en-US" altLang="zh-CN"/>
          </a:p>
          <a:p>
            <a:pPr algn="ctr"/>
            <a:endParaRPr lang="en-US" altLang="zh-CN"/>
          </a:p>
          <a:p>
            <a:pPr algn="ctr"/>
            <a:endParaRPr lang="en-US" altLang="zh-CN"/>
          </a:p>
          <a:p>
            <a:pPr algn="ctr"/>
            <a:endParaRPr lang="en-US" altLang="zh-CN"/>
          </a:p>
        </p:txBody>
      </p:sp>
      <p:sp>
        <p:nvSpPr>
          <p:cNvPr id="13" name="矩形 12"/>
          <p:cNvSpPr/>
          <p:nvPr/>
        </p:nvSpPr>
        <p:spPr>
          <a:xfrm>
            <a:off x="5019540" y="3003998"/>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main</a:t>
            </a:r>
            <a:endParaRPr lang="zh-CN" altLang="en-US"/>
          </a:p>
        </p:txBody>
      </p:sp>
      <p:sp>
        <p:nvSpPr>
          <p:cNvPr id="14" name="矩形 13"/>
          <p:cNvSpPr/>
          <p:nvPr/>
        </p:nvSpPr>
        <p:spPr>
          <a:xfrm>
            <a:off x="4816698" y="3831463"/>
            <a:ext cx="2305318" cy="1596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stm32f10x_it.c / .h</a:t>
            </a:r>
            <a:endParaRPr lang="en-US" altLang="zh-CN"/>
          </a:p>
          <a:p>
            <a:pPr algn="ctr"/>
            <a:endParaRPr lang="en-US" altLang="zh-CN"/>
          </a:p>
          <a:p>
            <a:pPr algn="ctr"/>
            <a:endParaRPr lang="en-US" altLang="zh-CN"/>
          </a:p>
          <a:p>
            <a:pPr algn="ctr"/>
            <a:endParaRPr lang="en-US" altLang="zh-CN"/>
          </a:p>
          <a:p>
            <a:pPr algn="ctr"/>
            <a:endParaRPr lang="en-US" altLang="zh-CN"/>
          </a:p>
        </p:txBody>
      </p:sp>
      <p:sp>
        <p:nvSpPr>
          <p:cNvPr id="16" name="矩形 15"/>
          <p:cNvSpPr/>
          <p:nvPr/>
        </p:nvSpPr>
        <p:spPr>
          <a:xfrm>
            <a:off x="5019540" y="4391694"/>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定义中断</a:t>
            </a:r>
            <a:endParaRPr lang="en-US" altLang="zh-CN"/>
          </a:p>
          <a:p>
            <a:pPr algn="ctr"/>
            <a:r>
              <a:rPr lang="zh-CN" altLang="en-US"/>
              <a:t>处理函数</a:t>
            </a:r>
            <a:endParaRPr lang="zh-CN" altLang="en-US"/>
          </a:p>
        </p:txBody>
      </p:sp>
      <p:sp>
        <p:nvSpPr>
          <p:cNvPr id="17" name="矩形 16"/>
          <p:cNvSpPr/>
          <p:nvPr/>
        </p:nvSpPr>
        <p:spPr>
          <a:xfrm>
            <a:off x="8165205" y="1030310"/>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stm32f10x.h</a:t>
            </a:r>
            <a:endParaRPr lang="en-US" altLang="zh-CN"/>
          </a:p>
          <a:p>
            <a:pPr algn="ctr"/>
            <a:endParaRPr lang="en-US" altLang="zh-CN"/>
          </a:p>
          <a:p>
            <a:pPr algn="ctr"/>
            <a:endParaRPr lang="en-US" altLang="zh-CN"/>
          </a:p>
        </p:txBody>
      </p:sp>
      <p:sp>
        <p:nvSpPr>
          <p:cNvPr id="18" name="矩形 17"/>
          <p:cNvSpPr/>
          <p:nvPr/>
        </p:nvSpPr>
        <p:spPr>
          <a:xfrm>
            <a:off x="8165205" y="2250583"/>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core_cm3.c / .h</a:t>
            </a:r>
            <a:endParaRPr lang="en-US" altLang="zh-CN"/>
          </a:p>
          <a:p>
            <a:pPr algn="ctr"/>
            <a:endParaRPr lang="en-US" altLang="zh-CN"/>
          </a:p>
          <a:p>
            <a:pPr algn="ctr"/>
            <a:endParaRPr lang="en-US" altLang="zh-CN"/>
          </a:p>
        </p:txBody>
      </p:sp>
      <p:sp>
        <p:nvSpPr>
          <p:cNvPr id="19" name="矩形 18"/>
          <p:cNvSpPr/>
          <p:nvPr/>
        </p:nvSpPr>
        <p:spPr>
          <a:xfrm>
            <a:off x="8368047"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外设寄存器描述</a:t>
            </a:r>
            <a:endParaRPr lang="zh-CN" altLang="en-US"/>
          </a:p>
        </p:txBody>
      </p:sp>
      <p:sp>
        <p:nvSpPr>
          <p:cNvPr id="20" name="矩形 19"/>
          <p:cNvSpPr/>
          <p:nvPr/>
        </p:nvSpPr>
        <p:spPr>
          <a:xfrm>
            <a:off x="8368047" y="2823694"/>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内核寄存器描述</a:t>
            </a:r>
            <a:endParaRPr lang="zh-CN" altLang="en-US"/>
          </a:p>
        </p:txBody>
      </p:sp>
      <p:sp>
        <p:nvSpPr>
          <p:cNvPr id="21" name="矩形 20"/>
          <p:cNvSpPr/>
          <p:nvPr/>
        </p:nvSpPr>
        <p:spPr>
          <a:xfrm>
            <a:off x="4816698" y="5528255"/>
            <a:ext cx="2305318" cy="73087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其他用户文件</a:t>
            </a:r>
            <a:endParaRPr lang="en-US" altLang="zh-CN"/>
          </a:p>
        </p:txBody>
      </p:sp>
      <p:sp>
        <p:nvSpPr>
          <p:cNvPr id="22" name="矩形 21"/>
          <p:cNvSpPr/>
          <p:nvPr/>
        </p:nvSpPr>
        <p:spPr>
          <a:xfrm>
            <a:off x="8165205" y="3475683"/>
            <a:ext cx="2305318" cy="1487512"/>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misc.c / .h</a:t>
            </a:r>
            <a:endParaRPr lang="en-US" altLang="zh-CN"/>
          </a:p>
          <a:p>
            <a:pPr algn="ctr"/>
            <a:r>
              <a:rPr lang="en-US" altLang="zh-CN"/>
              <a:t>stm32f10x_adc.c / .h</a:t>
            </a:r>
            <a:endParaRPr lang="en-US" altLang="zh-CN"/>
          </a:p>
          <a:p>
            <a:pPr algn="ctr"/>
            <a:r>
              <a:rPr lang="en-US" altLang="zh-CN"/>
              <a:t>……</a:t>
            </a:r>
            <a:endParaRPr lang="en-US" altLang="zh-CN"/>
          </a:p>
          <a:p>
            <a:pPr algn="ctr"/>
            <a:endParaRPr lang="en-US" altLang="zh-CN"/>
          </a:p>
          <a:p>
            <a:pPr algn="ctr"/>
            <a:endParaRPr lang="en-US" altLang="zh-CN"/>
          </a:p>
        </p:txBody>
      </p:sp>
      <p:sp>
        <p:nvSpPr>
          <p:cNvPr id="23" name="矩形 22"/>
          <p:cNvSpPr/>
          <p:nvPr/>
        </p:nvSpPr>
        <p:spPr>
          <a:xfrm>
            <a:off x="8368047" y="435144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a:t>
            </a:r>
            <a:endParaRPr lang="zh-CN" altLang="en-US"/>
          </a:p>
        </p:txBody>
      </p:sp>
      <p:sp>
        <p:nvSpPr>
          <p:cNvPr id="26" name="矩形 25"/>
          <p:cNvSpPr/>
          <p:nvPr/>
        </p:nvSpPr>
        <p:spPr>
          <a:xfrm>
            <a:off x="8165205" y="5063006"/>
            <a:ext cx="2305318" cy="1196126"/>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stm32f10x_conf.h</a:t>
            </a:r>
            <a:endParaRPr lang="en-US" altLang="zh-CN"/>
          </a:p>
          <a:p>
            <a:pPr algn="ctr"/>
            <a:endParaRPr lang="en-US" altLang="zh-CN"/>
          </a:p>
          <a:p>
            <a:pPr algn="ctr"/>
            <a:endParaRPr lang="en-US" altLang="zh-CN"/>
          </a:p>
        </p:txBody>
      </p:sp>
      <p:sp>
        <p:nvSpPr>
          <p:cNvPr id="27" name="矩形 26"/>
          <p:cNvSpPr/>
          <p:nvPr/>
        </p:nvSpPr>
        <p:spPr>
          <a:xfrm>
            <a:off x="8368047" y="563611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库函数配置</a:t>
            </a:r>
            <a:endParaRPr lang="zh-CN" altLang="en-US"/>
          </a:p>
        </p:txBody>
      </p:sp>
      <p:cxnSp>
        <p:nvCxnSpPr>
          <p:cNvPr id="29" name="直接箭头连接符 28"/>
          <p:cNvCxnSpPr>
            <a:stCxn id="11" idx="1"/>
            <a:endCxn id="5" idx="3"/>
          </p:cNvCxnSpPr>
          <p:nvPr/>
        </p:nvCxnSpPr>
        <p:spPr>
          <a:xfrm flipH="1">
            <a:off x="3554570" y="1815923"/>
            <a:ext cx="1464970" cy="7276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1"/>
            <a:endCxn id="7" idx="3"/>
          </p:cNvCxnSpPr>
          <p:nvPr/>
        </p:nvCxnSpPr>
        <p:spPr>
          <a:xfrm flipH="1" flipV="1">
            <a:off x="3554570" y="3078050"/>
            <a:ext cx="1464970" cy="1384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1"/>
            <a:endCxn id="9" idx="3"/>
          </p:cNvCxnSpPr>
          <p:nvPr/>
        </p:nvCxnSpPr>
        <p:spPr>
          <a:xfrm flipH="1">
            <a:off x="3554570" y="4761962"/>
            <a:ext cx="1464970" cy="1722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左箭头 36"/>
          <p:cNvSpPr/>
          <p:nvPr/>
        </p:nvSpPr>
        <p:spPr>
          <a:xfrm>
            <a:off x="7366715" y="3164983"/>
            <a:ext cx="553791" cy="605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endParaRPr lang="zh-CN" altLang="en-US" sz="3200">
              <a:latin typeface="等线" panose="02010600030101010101" pitchFamily="2" charset="-122"/>
              <a:ea typeface="等线" panose="02010600030101010101" pitchFamily="2" charset="-122"/>
            </a:endParaRPr>
          </a:p>
        </p:txBody>
      </p:sp>
      <p:grpSp>
        <p:nvGrpSpPr>
          <p:cNvPr id="53" name="组合 52"/>
          <p:cNvGrpSpPr/>
          <p:nvPr/>
        </p:nvGrpSpPr>
        <p:grpSpPr>
          <a:xfrm>
            <a:off x="1501673" y="684801"/>
            <a:ext cx="8278542" cy="5488398"/>
            <a:chOff x="1823841" y="600529"/>
            <a:chExt cx="8278542" cy="5488398"/>
          </a:xfrm>
        </p:grpSpPr>
        <p:sp>
          <p:nvSpPr>
            <p:cNvPr id="5" name="椭圆 4"/>
            <p:cNvSpPr/>
            <p:nvPr/>
          </p:nvSpPr>
          <p:spPr>
            <a:xfrm>
              <a:off x="1823841" y="3960305"/>
              <a:ext cx="1061709" cy="106170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a:t>系统时钟</a:t>
              </a:r>
              <a:endParaRPr lang="zh-CN" altLang="en-US"/>
            </a:p>
          </p:txBody>
        </p:sp>
        <p:cxnSp>
          <p:nvCxnSpPr>
            <p:cNvPr id="10" name="直接箭头连接符 9"/>
            <p:cNvCxnSpPr>
              <a:stCxn id="5" idx="7"/>
              <a:endCxn id="33" idx="3"/>
            </p:cNvCxnSpPr>
            <p:nvPr/>
          </p:nvCxnSpPr>
          <p:spPr>
            <a:xfrm flipV="1">
              <a:off x="2730066" y="3195012"/>
              <a:ext cx="931136" cy="92077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rot="18900000">
              <a:off x="2300720" y="3295478"/>
              <a:ext cx="1426643" cy="369332"/>
            </a:xfrm>
            <a:prstGeom prst="rect">
              <a:avLst/>
            </a:prstGeom>
            <a:noFill/>
          </p:spPr>
          <p:txBody>
            <a:bodyPr wrap="square">
              <a:spAutoFit/>
            </a:bodyPr>
            <a:lstStyle/>
            <a:p>
              <a:pPr algn="ctr"/>
              <a:r>
                <a:rPr lang="en-US" altLang="zh-CN" sz="1800">
                  <a:latin typeface="Consolas" panose="020B0609020204030204" pitchFamily="49" charset="0"/>
                </a:rPr>
                <a:t>time()</a:t>
              </a:r>
              <a:endParaRPr lang="zh-CN" altLang="en-US"/>
            </a:p>
          </p:txBody>
        </p:sp>
        <p:sp>
          <p:nvSpPr>
            <p:cNvPr id="29" name="文本框 28"/>
            <p:cNvSpPr txBox="1"/>
            <p:nvPr/>
          </p:nvSpPr>
          <p:spPr>
            <a:xfrm>
              <a:off x="6125177" y="1304320"/>
              <a:ext cx="1426643" cy="369332"/>
            </a:xfrm>
            <a:prstGeom prst="rect">
              <a:avLst/>
            </a:prstGeom>
            <a:noFill/>
          </p:spPr>
          <p:txBody>
            <a:bodyPr wrap="square">
              <a:spAutoFit/>
            </a:bodyPr>
            <a:lstStyle/>
            <a:p>
              <a:pPr algn="ctr"/>
              <a:r>
                <a:rPr lang="en-US" altLang="zh-CN" sz="1800">
                  <a:latin typeface="Consolas" panose="020B0609020204030204" pitchFamily="49" charset="0"/>
                </a:rPr>
                <a:t>gmtime()</a:t>
              </a:r>
              <a:endParaRPr lang="zh-CN" altLang="en-US"/>
            </a:p>
          </p:txBody>
        </p:sp>
        <p:sp>
          <p:nvSpPr>
            <p:cNvPr id="30" name="文本框 29"/>
            <p:cNvSpPr txBox="1"/>
            <p:nvPr/>
          </p:nvSpPr>
          <p:spPr>
            <a:xfrm>
              <a:off x="5961479" y="2257760"/>
              <a:ext cx="1680396" cy="369332"/>
            </a:xfrm>
            <a:prstGeom prst="rect">
              <a:avLst/>
            </a:prstGeom>
            <a:noFill/>
          </p:spPr>
          <p:txBody>
            <a:bodyPr wrap="square">
              <a:spAutoFit/>
            </a:bodyPr>
            <a:lstStyle/>
            <a:p>
              <a:pPr algn="ctr"/>
              <a:r>
                <a:rPr lang="en-US" altLang="zh-CN" sz="1800">
                  <a:latin typeface="Consolas" panose="020B0609020204030204" pitchFamily="49" charset="0"/>
                </a:rPr>
                <a:t>localtime()</a:t>
              </a:r>
              <a:endParaRPr lang="zh-CN" altLang="en-US"/>
            </a:p>
          </p:txBody>
        </p:sp>
        <p:sp>
          <p:nvSpPr>
            <p:cNvPr id="33" name="椭圆 32"/>
            <p:cNvSpPr/>
            <p:nvPr/>
          </p:nvSpPr>
          <p:spPr>
            <a:xfrm>
              <a:off x="3427214" y="1831233"/>
              <a:ext cx="1597767" cy="1597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秒计数器</a:t>
              </a:r>
              <a:endParaRPr lang="en-US" altLang="zh-CN"/>
            </a:p>
            <a:p>
              <a:pPr algn="ctr"/>
              <a:r>
                <a:rPr lang="zh-CN" altLang="en-US"/>
                <a:t>数据类型</a:t>
              </a:r>
              <a:endParaRPr lang="en-US" altLang="zh-CN"/>
            </a:p>
            <a:p>
              <a:pPr algn="ctr"/>
              <a:r>
                <a:rPr lang="en-US" altLang="zh-CN"/>
                <a:t>time_t</a:t>
              </a:r>
              <a:endParaRPr lang="zh-CN" altLang="en-US"/>
            </a:p>
          </p:txBody>
        </p:sp>
        <p:sp>
          <p:nvSpPr>
            <p:cNvPr id="34" name="椭圆 33"/>
            <p:cNvSpPr/>
            <p:nvPr/>
          </p:nvSpPr>
          <p:spPr>
            <a:xfrm>
              <a:off x="8504616" y="1828209"/>
              <a:ext cx="1597767" cy="159776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日期时间</a:t>
              </a:r>
              <a:endParaRPr lang="en-US" altLang="zh-CN"/>
            </a:p>
            <a:p>
              <a:pPr algn="ctr"/>
              <a:r>
                <a:rPr lang="zh-CN" altLang="en-US"/>
                <a:t>数据类型</a:t>
              </a:r>
              <a:endParaRPr lang="en-US" altLang="zh-CN"/>
            </a:p>
            <a:p>
              <a:pPr algn="ctr"/>
              <a:r>
                <a:rPr lang="en-US" altLang="zh-CN"/>
                <a:t>struct tm</a:t>
              </a:r>
              <a:endParaRPr lang="zh-CN" altLang="en-US"/>
            </a:p>
          </p:txBody>
        </p:sp>
        <p:sp>
          <p:nvSpPr>
            <p:cNvPr id="35" name="椭圆 34"/>
            <p:cNvSpPr/>
            <p:nvPr/>
          </p:nvSpPr>
          <p:spPr>
            <a:xfrm>
              <a:off x="5965915" y="4491160"/>
              <a:ext cx="1597767" cy="15977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字符串</a:t>
              </a:r>
              <a:endParaRPr lang="en-US" altLang="zh-CN"/>
            </a:p>
            <a:p>
              <a:pPr algn="ctr"/>
              <a:r>
                <a:rPr lang="zh-CN" altLang="en-US"/>
                <a:t>数据类型</a:t>
              </a:r>
              <a:endParaRPr lang="en-US" altLang="zh-CN"/>
            </a:p>
            <a:p>
              <a:pPr algn="ctr"/>
              <a:r>
                <a:rPr lang="en-US" altLang="zh-CN"/>
                <a:t>char *</a:t>
              </a:r>
              <a:endParaRPr lang="zh-CN" altLang="en-US"/>
            </a:p>
          </p:txBody>
        </p:sp>
        <p:sp>
          <p:nvSpPr>
            <p:cNvPr id="36" name="弧形 35"/>
            <p:cNvSpPr/>
            <p:nvPr/>
          </p:nvSpPr>
          <p:spPr>
            <a:xfrm rot="10800000">
              <a:off x="4456090" y="1687148"/>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a:off x="4433843" y="600529"/>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p:cNvSpPr txBox="1"/>
            <p:nvPr/>
          </p:nvSpPr>
          <p:spPr>
            <a:xfrm>
              <a:off x="6042673" y="3135821"/>
              <a:ext cx="1680396" cy="369332"/>
            </a:xfrm>
            <a:prstGeom prst="rect">
              <a:avLst/>
            </a:prstGeom>
            <a:noFill/>
          </p:spPr>
          <p:txBody>
            <a:bodyPr wrap="square">
              <a:spAutoFit/>
            </a:bodyPr>
            <a:lstStyle/>
            <a:p>
              <a:pPr algn="ctr"/>
              <a:r>
                <a:rPr lang="en-US" altLang="zh-CN" sz="1800">
                  <a:latin typeface="Consolas" panose="020B0609020204030204" pitchFamily="49" charset="0"/>
                </a:rPr>
                <a:t>mktime()</a:t>
              </a:r>
              <a:endParaRPr lang="zh-CN" altLang="en-US"/>
            </a:p>
          </p:txBody>
        </p:sp>
        <p:cxnSp>
          <p:nvCxnSpPr>
            <p:cNvPr id="39" name="直接箭头连接符 38"/>
            <p:cNvCxnSpPr>
              <a:stCxn id="33" idx="6"/>
              <a:endCxn id="34" idx="2"/>
            </p:cNvCxnSpPr>
            <p:nvPr/>
          </p:nvCxnSpPr>
          <p:spPr>
            <a:xfrm flipV="1">
              <a:off x="5024981" y="2627093"/>
              <a:ext cx="3479635" cy="302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4523943" y="3368023"/>
              <a:ext cx="1506314"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7454488" y="3344728"/>
              <a:ext cx="1518699"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弧形 47"/>
            <p:cNvSpPr/>
            <p:nvPr/>
          </p:nvSpPr>
          <p:spPr>
            <a:xfrm rot="18900000">
              <a:off x="6413406" y="2873997"/>
              <a:ext cx="3193624" cy="2023356"/>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p:cNvSpPr txBox="1"/>
            <p:nvPr/>
          </p:nvSpPr>
          <p:spPr>
            <a:xfrm rot="2756788">
              <a:off x="4589426" y="3766916"/>
              <a:ext cx="1680396" cy="369332"/>
            </a:xfrm>
            <a:prstGeom prst="rect">
              <a:avLst/>
            </a:prstGeom>
            <a:noFill/>
          </p:spPr>
          <p:txBody>
            <a:bodyPr wrap="square">
              <a:spAutoFit/>
            </a:bodyPr>
            <a:lstStyle/>
            <a:p>
              <a:pPr algn="ctr"/>
              <a:r>
                <a:rPr lang="en-US" altLang="zh-CN" sz="1800">
                  <a:latin typeface="Consolas" panose="020B0609020204030204" pitchFamily="49" charset="0"/>
                </a:rPr>
                <a:t>ctime()</a:t>
              </a:r>
              <a:endParaRPr lang="zh-CN" altLang="en-US"/>
            </a:p>
          </p:txBody>
        </p:sp>
        <p:sp>
          <p:nvSpPr>
            <p:cNvPr id="50" name="文本框 49"/>
            <p:cNvSpPr txBox="1"/>
            <p:nvPr/>
          </p:nvSpPr>
          <p:spPr>
            <a:xfrm rot="18898401">
              <a:off x="7200273" y="3759573"/>
              <a:ext cx="1680396" cy="369332"/>
            </a:xfrm>
            <a:prstGeom prst="rect">
              <a:avLst/>
            </a:prstGeom>
            <a:noFill/>
          </p:spPr>
          <p:txBody>
            <a:bodyPr wrap="square">
              <a:spAutoFit/>
            </a:bodyPr>
            <a:lstStyle/>
            <a:p>
              <a:pPr algn="ctr"/>
              <a:r>
                <a:rPr lang="en-US" altLang="zh-CN" sz="1800">
                  <a:latin typeface="Consolas" panose="020B0609020204030204" pitchFamily="49" charset="0"/>
                </a:rPr>
                <a:t>asctime()</a:t>
              </a:r>
              <a:endParaRPr lang="zh-CN" altLang="en-US"/>
            </a:p>
          </p:txBody>
        </p:sp>
        <p:sp>
          <p:nvSpPr>
            <p:cNvPr id="51" name="文本框 50"/>
            <p:cNvSpPr txBox="1"/>
            <p:nvPr/>
          </p:nvSpPr>
          <p:spPr>
            <a:xfrm rot="18779567">
              <a:off x="8132989" y="4472500"/>
              <a:ext cx="1680396" cy="369332"/>
            </a:xfrm>
            <a:prstGeom prst="rect">
              <a:avLst/>
            </a:prstGeom>
            <a:noFill/>
          </p:spPr>
          <p:txBody>
            <a:bodyPr wrap="square">
              <a:spAutoFit/>
            </a:bodyPr>
            <a:lstStyle/>
            <a:p>
              <a:pPr algn="ctr"/>
              <a:r>
                <a:rPr lang="en-US" altLang="zh-CN" sz="1800">
                  <a:latin typeface="Consolas" panose="020B0609020204030204" pitchFamily="49" charset="0"/>
                </a:rPr>
                <a:t>strftime()</a:t>
              </a:r>
              <a:endParaRPr lang="zh-CN" altLang="en-US"/>
            </a:p>
          </p:txBody>
        </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BKP</a:t>
            </a:r>
            <a:r>
              <a:rPr lang="zh-CN" altLang="en-US" sz="2800"/>
              <a:t>（</a:t>
            </a:r>
            <a:r>
              <a:rPr lang="en-US" altLang="zh-CN" sz="2800"/>
              <a:t>Backup Registers</a:t>
            </a:r>
            <a:r>
              <a:rPr lang="zh-CN" altLang="en-US" sz="2800"/>
              <a:t>）备份寄存器</a:t>
            </a:r>
            <a:endParaRPr lang="en-US" altLang="zh-CN" sz="2800"/>
          </a:p>
          <a:p>
            <a:pPr marL="457200" indent="-457200">
              <a:buFont typeface="Arial" panose="02080604020202020204" pitchFamily="34" charset="0"/>
              <a:buChar char="•"/>
            </a:pPr>
            <a:r>
              <a:rPr lang="en-US" altLang="zh-CN" sz="2800"/>
              <a:t>BKP</a:t>
            </a:r>
            <a:r>
              <a:rPr lang="zh-CN" altLang="en-US" sz="2800"/>
              <a:t>可用于存储用户应用程序数据。当</a:t>
            </a:r>
            <a:r>
              <a:rPr lang="en-US" altLang="zh-CN" sz="2800"/>
              <a:t>VDD</a:t>
            </a:r>
            <a:r>
              <a:rPr lang="zh-CN" altLang="en-US" sz="2800"/>
              <a:t>（</a:t>
            </a:r>
            <a:r>
              <a:rPr lang="en-US" altLang="zh-CN" sz="2800"/>
              <a:t>2.0~3.6V</a:t>
            </a:r>
            <a:r>
              <a:rPr lang="zh-CN" altLang="en-US" sz="2800"/>
              <a:t>）电源被切断，他们仍然由</a:t>
            </a:r>
            <a:r>
              <a:rPr lang="en-US" altLang="zh-CN" sz="2800"/>
              <a:t>VBAT</a:t>
            </a:r>
            <a:r>
              <a:rPr lang="zh-CN" altLang="en-US" sz="2800"/>
              <a:t>（</a:t>
            </a:r>
            <a:r>
              <a:rPr lang="en-US" altLang="zh-CN" sz="2800"/>
              <a:t>1.8~3.6V</a:t>
            </a:r>
            <a:r>
              <a:rPr lang="zh-CN" altLang="en-US" sz="2800"/>
              <a:t>）维持供电。当系统在待机模式下被唤醒，或系统复位或电源复位时，他们也不会被复位</a:t>
            </a:r>
            <a:endParaRPr lang="en-US" altLang="zh-CN" sz="2800"/>
          </a:p>
          <a:p>
            <a:pPr marL="457200" indent="-457200">
              <a:buFont typeface="Arial" panose="02080604020202020204" pitchFamily="34" charset="0"/>
              <a:buChar char="•"/>
            </a:pPr>
            <a:r>
              <a:rPr lang="en-US" altLang="zh-CN" sz="2800"/>
              <a:t>TAMPER</a:t>
            </a:r>
            <a:r>
              <a:rPr lang="zh-CN" altLang="en-US" sz="2800"/>
              <a:t>引脚产生的侵入事件将所有备份寄存器内容清除</a:t>
            </a:r>
            <a:endParaRPr lang="en-US" altLang="zh-CN" sz="2800"/>
          </a:p>
          <a:p>
            <a:pPr marL="457200" indent="-457200">
              <a:buFont typeface="Arial" panose="02080604020202020204" pitchFamily="34" charset="0"/>
              <a:buChar char="•"/>
            </a:pPr>
            <a:r>
              <a:rPr lang="en-US" altLang="zh-CN" sz="2800"/>
              <a:t>RTC</a:t>
            </a:r>
            <a:r>
              <a:rPr lang="zh-CN" altLang="en-US" sz="2800"/>
              <a:t>引脚输出</a:t>
            </a:r>
            <a:r>
              <a:rPr lang="en-US" altLang="zh-CN" sz="2800"/>
              <a:t>RTC</a:t>
            </a:r>
            <a:r>
              <a:rPr lang="zh-CN" altLang="en-US" sz="2800"/>
              <a:t>校准时钟、</a:t>
            </a:r>
            <a:r>
              <a:rPr lang="en-US" altLang="zh-CN" sz="2800"/>
              <a:t>RTC</a:t>
            </a:r>
            <a:r>
              <a:rPr lang="zh-CN" altLang="en-US" sz="2800"/>
              <a:t>闹钟脉冲或者秒脉冲</a:t>
            </a:r>
            <a:endParaRPr lang="en-US" altLang="zh-CN" sz="2800"/>
          </a:p>
          <a:p>
            <a:pPr marL="457200" indent="-457200">
              <a:buFont typeface="Arial" panose="02080604020202020204" pitchFamily="34" charset="0"/>
              <a:buChar char="•"/>
            </a:pPr>
            <a:r>
              <a:rPr lang="zh-CN" altLang="en-US" sz="2800"/>
              <a:t>存储</a:t>
            </a:r>
            <a:r>
              <a:rPr lang="en-US" altLang="zh-CN" sz="2800"/>
              <a:t>RTC</a:t>
            </a:r>
            <a:r>
              <a:rPr lang="zh-CN" altLang="en-US" sz="2800"/>
              <a:t>时钟校准寄存器</a:t>
            </a:r>
            <a:endParaRPr lang="en-US" altLang="zh-CN" sz="2800"/>
          </a:p>
          <a:p>
            <a:pPr marL="457200" indent="-457200">
              <a:buFont typeface="Arial" panose="02080604020202020204" pitchFamily="34" charset="0"/>
              <a:buChar char="•"/>
            </a:pPr>
            <a:r>
              <a:rPr lang="zh-CN" altLang="en-US" sz="2800"/>
              <a:t>用户数据存储容量：</a:t>
            </a:r>
            <a:endParaRPr lang="en-US" altLang="zh-CN" sz="2800"/>
          </a:p>
          <a:p>
            <a:r>
              <a:rPr lang="en-US" altLang="zh-CN" sz="2800"/>
              <a:t>	20</a:t>
            </a:r>
            <a:r>
              <a:rPr lang="zh-CN" altLang="en-US" sz="2800"/>
              <a:t>字节（中容量和小容量）</a:t>
            </a:r>
            <a:r>
              <a:rPr lang="en-US" altLang="zh-CN" sz="2800"/>
              <a:t>/ 84</a:t>
            </a:r>
            <a:r>
              <a:rPr lang="zh-CN" altLang="en-US" sz="2800"/>
              <a:t>字节（大容量和互联型）</a:t>
            </a:r>
            <a:endParaRPr lang="en-US" altLang="zh-CN" sz="28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776527" y="1173131"/>
            <a:ext cx="8817332"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2255354" y="3132095"/>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侵入检测</a:t>
            </a:r>
            <a:endParaRPr lang="en-US" altLang="zh-CN"/>
          </a:p>
        </p:txBody>
      </p:sp>
      <p:sp>
        <p:nvSpPr>
          <p:cNvPr id="12" name="矩形 11"/>
          <p:cNvSpPr/>
          <p:nvPr/>
        </p:nvSpPr>
        <p:spPr>
          <a:xfrm>
            <a:off x="4077092" y="1895541"/>
            <a:ext cx="5525208" cy="333706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cxnSp>
        <p:nvCxnSpPr>
          <p:cNvPr id="67" name="直接箭头连接符 66"/>
          <p:cNvCxnSpPr>
            <a:endCxn id="54" idx="1"/>
          </p:cNvCxnSpPr>
          <p:nvPr/>
        </p:nvCxnSpPr>
        <p:spPr>
          <a:xfrm>
            <a:off x="806090" y="3582835"/>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585622" y="3186078"/>
            <a:ext cx="1317146" cy="369332"/>
          </a:xfrm>
          <a:prstGeom prst="rect">
            <a:avLst/>
          </a:prstGeom>
          <a:noFill/>
        </p:spPr>
        <p:txBody>
          <a:bodyPr wrap="square" rtlCol="0">
            <a:spAutoFit/>
          </a:bodyPr>
          <a:lstStyle/>
          <a:p>
            <a:pPr algn="ctr"/>
            <a:r>
              <a:rPr lang="en-US" altLang="zh-CN"/>
              <a:t>TAMPER</a:t>
            </a:r>
            <a:endParaRPr lang="zh-CN" altLang="en-US"/>
          </a:p>
        </p:txBody>
      </p:sp>
      <p:graphicFrame>
        <p:nvGraphicFramePr>
          <p:cNvPr id="3" name="表格 5"/>
          <p:cNvGraphicFramePr>
            <a:graphicFrameLocks noGrp="1"/>
          </p:cNvGraphicFramePr>
          <p:nvPr/>
        </p:nvGraphicFramePr>
        <p:xfrm>
          <a:off x="4673716" y="2495879"/>
          <a:ext cx="1749077" cy="1483360"/>
        </p:xfrm>
        <a:graphic>
          <a:graphicData uri="http://schemas.openxmlformats.org/drawingml/2006/table">
            <a:tbl>
              <a:tblPr bandRow="1">
                <a:tableStyleId>{93296810-A885-4BE3-A3E7-6D5BEEA58F35}</a:tableStyleId>
              </a:tblPr>
              <a:tblGrid>
                <a:gridCol w="1749077"/>
              </a:tblGrid>
              <a:tr h="370840">
                <a:tc>
                  <a:txBody>
                    <a:bodyPr/>
                    <a:lstStyle/>
                    <a:p>
                      <a:pPr algn="ctr"/>
                      <a:r>
                        <a:rPr lang="en-US" altLang="zh-CN"/>
                        <a:t>DR1 [15:0]</a:t>
                      </a:r>
                      <a:endParaRPr lang="zh-CN" altLang="en-US"/>
                    </a:p>
                  </a:txBody>
                  <a:tcPr/>
                </a:tc>
              </a:tr>
              <a:tr h="370840">
                <a:tc>
                  <a:txBody>
                    <a:bodyPr/>
                    <a:lstStyle/>
                    <a:p>
                      <a:pPr algn="ctr"/>
                      <a:r>
                        <a:rPr lang="en-US" altLang="zh-CN"/>
                        <a:t>DR2 [15:0]</a:t>
                      </a:r>
                      <a:endParaRPr lang="zh-CN" altLang="en-US"/>
                    </a:p>
                  </a:txBody>
                  <a:tcPr/>
                </a:tc>
              </a:tr>
              <a:tr h="370840">
                <a:tc>
                  <a:txBody>
                    <a:bodyPr/>
                    <a:lstStyle/>
                    <a:p>
                      <a:pPr algn="ctr"/>
                      <a:r>
                        <a:rPr lang="en-US" altLang="zh-CN"/>
                        <a:t>…</a:t>
                      </a:r>
                      <a:endParaRPr lang="zh-CN" altLang="en-US"/>
                    </a:p>
                  </a:txBody>
                  <a:tcPr/>
                </a:tc>
              </a:tr>
              <a:tr h="370840">
                <a:tc>
                  <a:txBody>
                    <a:bodyPr/>
                    <a:lstStyle/>
                    <a:p>
                      <a:pPr algn="ctr"/>
                      <a:r>
                        <a:rPr lang="en-US" altLang="zh-CN"/>
                        <a:t>DR10 [15:0]</a:t>
                      </a:r>
                      <a:endParaRPr lang="zh-CN" altLang="en-US"/>
                    </a:p>
                  </a:txBody>
                  <a:tcPr/>
                </a:tc>
              </a:tr>
            </a:tbl>
          </a:graphicData>
        </a:graphic>
      </p:graphicFrame>
      <p:graphicFrame>
        <p:nvGraphicFramePr>
          <p:cNvPr id="6" name="表格 5"/>
          <p:cNvGraphicFramePr>
            <a:graphicFrameLocks noGrp="1"/>
          </p:cNvGraphicFramePr>
          <p:nvPr/>
        </p:nvGraphicFramePr>
        <p:xfrm>
          <a:off x="4673716" y="3978449"/>
          <a:ext cx="1749077" cy="741680"/>
        </p:xfrm>
        <a:graphic>
          <a:graphicData uri="http://schemas.openxmlformats.org/drawingml/2006/table">
            <a:tbl>
              <a:tblPr bandRow="1">
                <a:tableStyleId>{F5AB1C69-6EDB-4FF4-983F-18BD219EF322}</a:tableStyleId>
              </a:tblPr>
              <a:tblGrid>
                <a:gridCol w="1749077"/>
              </a:tblGrid>
              <a:tr h="370840">
                <a:tc>
                  <a:txBody>
                    <a:bodyPr/>
                    <a:lstStyle/>
                    <a:p>
                      <a:pPr algn="ctr"/>
                      <a:r>
                        <a:rPr lang="en-US" altLang="zh-CN"/>
                        <a:t>…</a:t>
                      </a:r>
                      <a:endParaRPr lang="zh-CN" altLang="en-US"/>
                    </a:p>
                  </a:txBody>
                  <a:tcPr/>
                </a:tc>
              </a:tr>
              <a:tr h="370840">
                <a:tc>
                  <a:txBody>
                    <a:bodyPr/>
                    <a:lstStyle/>
                    <a:p>
                      <a:pPr algn="ctr"/>
                      <a:r>
                        <a:rPr lang="en-US" altLang="zh-CN"/>
                        <a:t>DR42 [15:0]</a:t>
                      </a:r>
                      <a:endParaRPr lang="zh-CN" altLang="en-US"/>
                    </a:p>
                  </a:txBody>
                  <a:tcPr/>
                </a:tc>
              </a:tr>
            </a:tbl>
          </a:graphicData>
        </a:graphic>
      </p:graphicFrame>
      <p:sp>
        <p:nvSpPr>
          <p:cNvPr id="10" name="文本框 9"/>
          <p:cNvSpPr txBox="1"/>
          <p:nvPr/>
        </p:nvSpPr>
        <p:spPr>
          <a:xfrm>
            <a:off x="4673715" y="2105717"/>
            <a:ext cx="1749078" cy="369332"/>
          </a:xfrm>
          <a:prstGeom prst="rect">
            <a:avLst/>
          </a:prstGeom>
          <a:noFill/>
        </p:spPr>
        <p:txBody>
          <a:bodyPr wrap="square">
            <a:spAutoFit/>
          </a:bodyPr>
          <a:lstStyle/>
          <a:p>
            <a:pPr algn="ctr"/>
            <a:r>
              <a:rPr lang="zh-CN" altLang="en-US">
                <a:solidFill>
                  <a:schemeClr val="bg1"/>
                </a:solidFill>
              </a:rPr>
              <a:t>数据寄存器</a:t>
            </a:r>
            <a:endParaRPr lang="en-US" altLang="zh-CN">
              <a:solidFill>
                <a:schemeClr val="bg1"/>
              </a:solidFill>
            </a:endParaRPr>
          </a:p>
        </p:txBody>
      </p:sp>
      <p:graphicFrame>
        <p:nvGraphicFramePr>
          <p:cNvPr id="11" name="表格 5"/>
          <p:cNvGraphicFramePr>
            <a:graphicFrameLocks noGrp="1"/>
          </p:cNvGraphicFramePr>
          <p:nvPr/>
        </p:nvGraphicFramePr>
        <p:xfrm>
          <a:off x="6884753" y="2495879"/>
          <a:ext cx="2364961" cy="1112520"/>
        </p:xfrm>
        <a:graphic>
          <a:graphicData uri="http://schemas.openxmlformats.org/drawingml/2006/table">
            <a:tbl>
              <a:tblPr bandRow="1">
                <a:tableStyleId>{93296810-A885-4BE3-A3E7-6D5BEEA58F35}</a:tableStyleId>
              </a:tblPr>
              <a:tblGrid>
                <a:gridCol w="2364961"/>
              </a:tblGrid>
              <a:tr h="370840">
                <a:tc>
                  <a:txBody>
                    <a:bodyPr/>
                    <a:lstStyle/>
                    <a:p>
                      <a:pPr algn="ctr"/>
                      <a:r>
                        <a:rPr lang="zh-CN" altLang="en-US"/>
                        <a:t>控制寄存器</a:t>
                      </a:r>
                      <a:endParaRPr lang="zh-CN" altLang="en-US"/>
                    </a:p>
                  </a:txBody>
                  <a:tcPr/>
                </a:tc>
              </a:tr>
              <a:tr h="370840">
                <a:tc>
                  <a:txBody>
                    <a:bodyPr/>
                    <a:lstStyle/>
                    <a:p>
                      <a:pPr algn="ctr"/>
                      <a:r>
                        <a:rPr lang="zh-CN" altLang="en-US"/>
                        <a:t>状态寄存器</a:t>
                      </a:r>
                      <a:endParaRPr lang="zh-CN" altLang="en-US"/>
                    </a:p>
                  </a:txBody>
                  <a:tcPr/>
                </a:tc>
              </a:tr>
              <a:tr h="370840">
                <a:tc>
                  <a:txBody>
                    <a:bodyPr/>
                    <a:lstStyle/>
                    <a:p>
                      <a:pPr algn="ctr"/>
                      <a:r>
                        <a:rPr lang="en-US" altLang="zh-CN"/>
                        <a:t>RTC</a:t>
                      </a:r>
                      <a:r>
                        <a:rPr lang="zh-CN" altLang="en-US"/>
                        <a:t>时钟校准寄存器</a:t>
                      </a:r>
                      <a:endParaRPr lang="zh-CN" altLang="en-US"/>
                    </a:p>
                  </a:txBody>
                  <a:tcPr/>
                </a:tc>
              </a:tr>
            </a:tbl>
          </a:graphicData>
        </a:graphic>
      </p:graphicFrame>
      <p:cxnSp>
        <p:nvCxnSpPr>
          <p:cNvPr id="15" name="直接箭头连接符 14"/>
          <p:cNvCxnSpPr>
            <a:stCxn id="54" idx="3"/>
          </p:cNvCxnSpPr>
          <p:nvPr/>
        </p:nvCxnSpPr>
        <p:spPr>
          <a:xfrm>
            <a:off x="3425599" y="3582835"/>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右大括号 18"/>
          <p:cNvSpPr/>
          <p:nvPr/>
        </p:nvSpPr>
        <p:spPr>
          <a:xfrm>
            <a:off x="6531029" y="3977029"/>
            <a:ext cx="433810" cy="7431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p:cNvSpPr txBox="1"/>
          <p:nvPr/>
        </p:nvSpPr>
        <p:spPr>
          <a:xfrm>
            <a:off x="6982798" y="4163913"/>
            <a:ext cx="1996446" cy="369332"/>
          </a:xfrm>
          <a:prstGeom prst="rect">
            <a:avLst/>
          </a:prstGeom>
          <a:noFill/>
        </p:spPr>
        <p:txBody>
          <a:bodyPr wrap="square">
            <a:spAutoFit/>
          </a:bodyPr>
          <a:lstStyle/>
          <a:p>
            <a:r>
              <a:rPr lang="zh-CN" altLang="en-US" sz="1800">
                <a:solidFill>
                  <a:schemeClr val="bg1"/>
                </a:solidFill>
              </a:rPr>
              <a:t>大容量和互联型</a:t>
            </a:r>
            <a:endParaRPr lang="zh-CN" altLang="en-US">
              <a:solidFill>
                <a:schemeClr val="bg1"/>
              </a:solidFill>
            </a:endParaRPr>
          </a:p>
        </p:txBody>
      </p:sp>
      <p:sp>
        <p:nvSpPr>
          <p:cNvPr id="32" name="矩形 31"/>
          <p:cNvSpPr/>
          <p:nvPr/>
        </p:nvSpPr>
        <p:spPr>
          <a:xfrm>
            <a:off x="2255354" y="1895541"/>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电池供电</a:t>
            </a:r>
            <a:endParaRPr lang="en-US" altLang="zh-CN"/>
          </a:p>
        </p:txBody>
      </p:sp>
      <p:cxnSp>
        <p:nvCxnSpPr>
          <p:cNvPr id="33" name="直接箭头连接符 32"/>
          <p:cNvCxnSpPr>
            <a:endCxn id="32" idx="1"/>
          </p:cNvCxnSpPr>
          <p:nvPr/>
        </p:nvCxnSpPr>
        <p:spPr>
          <a:xfrm>
            <a:off x="806090" y="2346281"/>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85622" y="1949524"/>
            <a:ext cx="1317146" cy="369332"/>
          </a:xfrm>
          <a:prstGeom prst="rect">
            <a:avLst/>
          </a:prstGeom>
          <a:noFill/>
        </p:spPr>
        <p:txBody>
          <a:bodyPr wrap="square" rtlCol="0">
            <a:spAutoFit/>
          </a:bodyPr>
          <a:lstStyle/>
          <a:p>
            <a:pPr algn="ctr"/>
            <a:r>
              <a:rPr lang="en-US" altLang="zh-CN"/>
              <a:t>VBAT</a:t>
            </a:r>
            <a:endParaRPr lang="zh-CN" altLang="en-US"/>
          </a:p>
        </p:txBody>
      </p:sp>
      <p:cxnSp>
        <p:nvCxnSpPr>
          <p:cNvPr id="36" name="直接箭头连接符 35"/>
          <p:cNvCxnSpPr>
            <a:stCxn id="32" idx="3"/>
          </p:cNvCxnSpPr>
          <p:nvPr/>
        </p:nvCxnSpPr>
        <p:spPr>
          <a:xfrm>
            <a:off x="3425599" y="2346281"/>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255354" y="4336966"/>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时钟输出</a:t>
            </a:r>
            <a:endParaRPr lang="en-US" altLang="zh-CN"/>
          </a:p>
        </p:txBody>
      </p:sp>
      <p:cxnSp>
        <p:nvCxnSpPr>
          <p:cNvPr id="39" name="直接箭头连接符 38"/>
          <p:cNvCxnSpPr/>
          <p:nvPr/>
        </p:nvCxnSpPr>
        <p:spPr>
          <a:xfrm flipH="1">
            <a:off x="806090" y="4787706"/>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85622" y="4390949"/>
            <a:ext cx="1317146" cy="369332"/>
          </a:xfrm>
          <a:prstGeom prst="rect">
            <a:avLst/>
          </a:prstGeom>
          <a:noFill/>
        </p:spPr>
        <p:txBody>
          <a:bodyPr wrap="square" rtlCol="0">
            <a:spAutoFit/>
          </a:bodyPr>
          <a:lstStyle/>
          <a:p>
            <a:pPr algn="ctr"/>
            <a:r>
              <a:rPr lang="en-US" altLang="zh-CN"/>
              <a:t>RTC</a:t>
            </a:r>
            <a:endParaRPr lang="zh-CN" altLang="en-US"/>
          </a:p>
        </p:txBody>
      </p:sp>
      <p:cxnSp>
        <p:nvCxnSpPr>
          <p:cNvPr id="42" name="直接箭头连接符 41"/>
          <p:cNvCxnSpPr/>
          <p:nvPr/>
        </p:nvCxnSpPr>
        <p:spPr>
          <a:xfrm flipH="1">
            <a:off x="3425599" y="4787706"/>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RTC</a:t>
            </a:r>
            <a:r>
              <a:rPr lang="zh-CN" altLang="en-US" sz="2800"/>
              <a:t>（</a:t>
            </a:r>
            <a:r>
              <a:rPr lang="en-US" altLang="zh-CN" sz="2800"/>
              <a:t>Real Time Clock</a:t>
            </a:r>
            <a:r>
              <a:rPr lang="zh-CN" altLang="en-US" sz="2800"/>
              <a:t>）实时时钟</a:t>
            </a:r>
            <a:endParaRPr lang="en-US" altLang="zh-CN" sz="2800"/>
          </a:p>
          <a:p>
            <a:pPr marL="457200" indent="-457200">
              <a:buFont typeface="Arial" panose="02080604020202020204" pitchFamily="34" charset="0"/>
              <a:buChar char="•"/>
            </a:pPr>
            <a:r>
              <a:rPr lang="en-US" altLang="zh-CN" sz="2800"/>
              <a:t>RTC</a:t>
            </a:r>
            <a:r>
              <a:rPr lang="zh-CN" altLang="en-US" sz="2800"/>
              <a:t>是一个独立的定时器，可为系统提供时钟和日历的功能</a:t>
            </a:r>
            <a:endParaRPr lang="en-US" altLang="zh-CN" sz="2800"/>
          </a:p>
          <a:p>
            <a:pPr marL="457200" indent="-457200">
              <a:buFont typeface="Arial" panose="02080604020202020204" pitchFamily="34" charset="0"/>
              <a:buChar char="•"/>
            </a:pPr>
            <a:r>
              <a:rPr lang="en-US" altLang="zh-CN" sz="2800"/>
              <a:t>RTC</a:t>
            </a:r>
            <a:r>
              <a:rPr lang="zh-CN" altLang="en-US" sz="2800"/>
              <a:t>和时钟配置系统处于后备区域，系统复位时数据不清零，</a:t>
            </a:r>
            <a:r>
              <a:rPr lang="en-US" altLang="zh-CN" sz="2800"/>
              <a:t>VDD</a:t>
            </a:r>
            <a:r>
              <a:rPr lang="zh-CN" altLang="en-US" sz="2800"/>
              <a:t>（</a:t>
            </a:r>
            <a:r>
              <a:rPr lang="en-US" altLang="zh-CN" sz="2800"/>
              <a:t>2.0~3.6V</a:t>
            </a:r>
            <a:r>
              <a:rPr lang="zh-CN" altLang="en-US" sz="2800"/>
              <a:t>）断电后可借助</a:t>
            </a:r>
            <a:r>
              <a:rPr lang="en-US" altLang="zh-CN" sz="2800"/>
              <a:t>VBAT</a:t>
            </a:r>
            <a:r>
              <a:rPr lang="zh-CN" altLang="en-US" sz="2800"/>
              <a:t>（</a:t>
            </a:r>
            <a:r>
              <a:rPr lang="en-US" altLang="zh-CN" sz="2800"/>
              <a:t>1.8~3.6V</a:t>
            </a:r>
            <a:r>
              <a:rPr lang="zh-CN" altLang="en-US" sz="2800"/>
              <a:t>）供电继续走时</a:t>
            </a:r>
            <a:endParaRPr lang="en-US" altLang="zh-CN" sz="2800"/>
          </a:p>
          <a:p>
            <a:pPr marL="457200" indent="-457200">
              <a:buFont typeface="Arial" panose="02080604020202020204" pitchFamily="34" charset="0"/>
              <a:buChar char="•"/>
            </a:pPr>
            <a:r>
              <a:rPr lang="en-US" altLang="zh-CN" sz="2800"/>
              <a:t>32</a:t>
            </a:r>
            <a:r>
              <a:rPr lang="zh-CN" altLang="en-US" sz="2800"/>
              <a:t>位的可编程计数器，可对应</a:t>
            </a:r>
            <a:r>
              <a:rPr lang="en-US" altLang="zh-CN" sz="2800"/>
              <a:t>Unix</a:t>
            </a:r>
            <a:r>
              <a:rPr lang="zh-CN" altLang="en-US" sz="2800"/>
              <a:t>时间戳的秒计数器</a:t>
            </a:r>
            <a:endParaRPr lang="en-US" altLang="zh-CN" sz="2800"/>
          </a:p>
          <a:p>
            <a:pPr marL="457200" indent="-457200">
              <a:buFont typeface="Arial" panose="02080604020202020204" pitchFamily="34" charset="0"/>
              <a:buChar char="•"/>
            </a:pPr>
            <a:r>
              <a:rPr lang="en-US" altLang="zh-CN" sz="2800"/>
              <a:t>20</a:t>
            </a:r>
            <a:r>
              <a:rPr lang="zh-CN" altLang="en-US" sz="2800"/>
              <a:t>位的可编程预分频器，可适配不同频率的输入时钟</a:t>
            </a:r>
            <a:endParaRPr lang="en-US" altLang="zh-CN" sz="2800"/>
          </a:p>
          <a:p>
            <a:pPr marL="457200" indent="-457200">
              <a:buFont typeface="Arial" panose="02080604020202020204" pitchFamily="34" charset="0"/>
              <a:buChar char="•"/>
            </a:pPr>
            <a:r>
              <a:rPr lang="zh-CN" altLang="en-US" sz="2800"/>
              <a:t>可选择三种</a:t>
            </a:r>
            <a:r>
              <a:rPr lang="en-US" altLang="zh-CN" sz="2800"/>
              <a:t>RTC</a:t>
            </a:r>
            <a:r>
              <a:rPr lang="zh-CN" altLang="en-US" sz="2800"/>
              <a:t>时钟源：</a:t>
            </a:r>
            <a:endParaRPr lang="en-US" altLang="zh-CN" sz="2800"/>
          </a:p>
          <a:p>
            <a:r>
              <a:rPr lang="en-US" altLang="zh-CN" sz="2800"/>
              <a:t>	HSE</a:t>
            </a:r>
            <a:r>
              <a:rPr lang="zh-CN" altLang="en-US" sz="2800"/>
              <a:t>时钟除以</a:t>
            </a:r>
            <a:r>
              <a:rPr lang="en-US" altLang="zh-CN" sz="2800"/>
              <a:t>128</a:t>
            </a:r>
            <a:r>
              <a:rPr lang="zh-CN" altLang="en-US" sz="2800"/>
              <a:t>（通常为</a:t>
            </a:r>
            <a:r>
              <a:rPr lang="en-US" altLang="zh-CN" sz="2800"/>
              <a:t>8MHz/128</a:t>
            </a:r>
            <a:r>
              <a:rPr lang="zh-CN" altLang="en-US" sz="2800"/>
              <a:t>）</a:t>
            </a:r>
            <a:endParaRPr lang="en-US" altLang="zh-CN" sz="2800"/>
          </a:p>
          <a:p>
            <a:r>
              <a:rPr lang="en-US" altLang="zh-CN" sz="2800"/>
              <a:t>	LSE</a:t>
            </a:r>
            <a:r>
              <a:rPr lang="zh-CN" altLang="en-US" sz="2800"/>
              <a:t>振荡器时钟（通常为</a:t>
            </a:r>
            <a:r>
              <a:rPr lang="en-US" altLang="zh-CN" sz="2800"/>
              <a:t>32.768KHz</a:t>
            </a:r>
            <a:r>
              <a:rPr lang="zh-CN" altLang="en-US" sz="2800"/>
              <a:t>）</a:t>
            </a:r>
            <a:endParaRPr lang="zh-CN" altLang="en-US" sz="2800"/>
          </a:p>
          <a:p>
            <a:r>
              <a:rPr lang="en-US" altLang="zh-CN" sz="2800"/>
              <a:t>	LSI</a:t>
            </a:r>
            <a:r>
              <a:rPr lang="zh-CN" altLang="en-US" sz="2800"/>
              <a:t>振荡器时钟（</a:t>
            </a:r>
            <a:r>
              <a:rPr lang="en-US" altLang="zh-CN" sz="2800"/>
              <a:t>40KHz</a:t>
            </a:r>
            <a:r>
              <a:rPr lang="zh-CN" altLang="en-US" sz="2800"/>
              <a:t>）</a:t>
            </a:r>
            <a:endParaRPr lang="en-US" altLang="zh-CN" sz="28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643623" y="1171929"/>
            <a:ext cx="6904754" cy="528850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4259389" y="1793254"/>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125" name="矩形 124"/>
          <p:cNvSpPr/>
          <p:nvPr/>
        </p:nvSpPr>
        <p:spPr>
          <a:xfrm>
            <a:off x="6696297" y="2935192"/>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6" name="矩形 5"/>
          <p:cNvSpPr/>
          <p:nvPr/>
        </p:nvSpPr>
        <p:spPr>
          <a:xfrm>
            <a:off x="6912776"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en-US" altLang="zh-CN"/>
              <a:t>32</a:t>
            </a:r>
            <a:r>
              <a:rPr lang="zh-CN" altLang="en-US"/>
              <a:t>位计数器</a:t>
            </a:r>
            <a:endParaRPr lang="en-US" altLang="zh-CN"/>
          </a:p>
        </p:txBody>
      </p:sp>
      <p:sp>
        <p:nvSpPr>
          <p:cNvPr id="37" name="矩形 36"/>
          <p:cNvSpPr/>
          <p:nvPr/>
        </p:nvSpPr>
        <p:spPr>
          <a:xfrm>
            <a:off x="6912774" y="4268105"/>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ALR</a:t>
            </a:r>
            <a:endParaRPr lang="en-US" altLang="zh-CN"/>
          </a:p>
          <a:p>
            <a:pPr algn="ctr"/>
            <a:r>
              <a:rPr lang="en-US" altLang="zh-CN"/>
              <a:t>32</a:t>
            </a:r>
            <a:r>
              <a:rPr lang="zh-CN" altLang="en-US"/>
              <a:t>位闹钟值</a:t>
            </a:r>
            <a:endParaRPr lang="en-US" altLang="zh-CN"/>
          </a:p>
        </p:txBody>
      </p:sp>
      <p:sp>
        <p:nvSpPr>
          <p:cNvPr id="38" name="箭头: 上下 37"/>
          <p:cNvSpPr/>
          <p:nvPr/>
        </p:nvSpPr>
        <p:spPr>
          <a:xfrm>
            <a:off x="7507756" y="3793886"/>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7742287" y="4031340"/>
            <a:ext cx="20185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474632" y="3661663"/>
            <a:ext cx="1317146" cy="369332"/>
          </a:xfrm>
          <a:prstGeom prst="rect">
            <a:avLst/>
          </a:prstGeom>
          <a:noFill/>
        </p:spPr>
        <p:txBody>
          <a:bodyPr wrap="square" rtlCol="0">
            <a:spAutoFit/>
          </a:bodyPr>
          <a:lstStyle/>
          <a:p>
            <a:pPr algn="ctr"/>
            <a:r>
              <a:rPr lang="en-US" altLang="zh-CN">
                <a:solidFill>
                  <a:schemeClr val="bg1"/>
                </a:solidFill>
              </a:rPr>
              <a:t>Alarm</a:t>
            </a:r>
            <a:endParaRPr lang="zh-CN" altLang="en-US">
              <a:solidFill>
                <a:schemeClr val="bg1"/>
              </a:solidFill>
            </a:endParaRPr>
          </a:p>
        </p:txBody>
      </p:sp>
      <p:cxnSp>
        <p:nvCxnSpPr>
          <p:cNvPr id="43" name="直接箭头连接符 42"/>
          <p:cNvCxnSpPr>
            <a:stCxn id="6" idx="3"/>
          </p:cNvCxnSpPr>
          <p:nvPr/>
        </p:nvCxnSpPr>
        <p:spPr>
          <a:xfrm>
            <a:off x="8389050" y="3456394"/>
            <a:ext cx="13718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8474632" y="3080756"/>
            <a:ext cx="1317146" cy="369332"/>
          </a:xfrm>
          <a:prstGeom prst="rect">
            <a:avLst/>
          </a:prstGeom>
          <a:noFill/>
        </p:spPr>
        <p:txBody>
          <a:bodyPr wrap="square" rtlCol="0">
            <a:spAutoFit/>
          </a:bodyPr>
          <a:lstStyle/>
          <a:p>
            <a:pPr algn="ctr"/>
            <a:r>
              <a:rPr lang="en-US" altLang="zh-CN">
                <a:solidFill>
                  <a:schemeClr val="bg1"/>
                </a:solidFill>
              </a:rPr>
              <a:t>Overflow</a:t>
            </a:r>
            <a:endParaRPr lang="zh-CN" altLang="en-US">
              <a:solidFill>
                <a:schemeClr val="bg1"/>
              </a:solidFill>
            </a:endParaRPr>
          </a:p>
        </p:txBody>
      </p:sp>
      <p:cxnSp>
        <p:nvCxnSpPr>
          <p:cNvPr id="47" name="直接箭头连接符 46"/>
          <p:cNvCxnSpPr>
            <a:stCxn id="49" idx="3"/>
            <a:endCxn id="6" idx="1"/>
          </p:cNvCxnSpPr>
          <p:nvPr/>
        </p:nvCxnSpPr>
        <p:spPr>
          <a:xfrm>
            <a:off x="5921603" y="3456394"/>
            <a:ext cx="9911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4445331" y="19696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PRL</a:t>
            </a:r>
            <a:endParaRPr lang="en-US" altLang="zh-CN"/>
          </a:p>
          <a:p>
            <a:pPr algn="ctr"/>
            <a:r>
              <a:rPr lang="zh-CN" altLang="en-US"/>
              <a:t>重装寄存器</a:t>
            </a:r>
            <a:endParaRPr lang="en-US" altLang="zh-CN"/>
          </a:p>
        </p:txBody>
      </p:sp>
      <p:sp>
        <p:nvSpPr>
          <p:cNvPr id="49" name="矩形 48"/>
          <p:cNvSpPr/>
          <p:nvPr/>
        </p:nvSpPr>
        <p:spPr>
          <a:xfrm>
            <a:off x="4445329"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DIV</a:t>
            </a:r>
            <a:endParaRPr lang="en-US" altLang="zh-CN"/>
          </a:p>
          <a:p>
            <a:pPr algn="ctr"/>
            <a:r>
              <a:rPr lang="zh-CN" altLang="en-US"/>
              <a:t>余数寄存器</a:t>
            </a:r>
            <a:endParaRPr lang="en-US" altLang="zh-CN"/>
          </a:p>
        </p:txBody>
      </p:sp>
      <p:sp>
        <p:nvSpPr>
          <p:cNvPr id="50" name="箭头: 上下 49"/>
          <p:cNvSpPr/>
          <p:nvPr/>
        </p:nvSpPr>
        <p:spPr>
          <a:xfrm>
            <a:off x="5040311" y="264468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54"/>
          <p:cNvSpPr/>
          <p:nvPr/>
        </p:nvSpPr>
        <p:spPr>
          <a:xfrm rot="5400000">
            <a:off x="1842111" y="3215085"/>
            <a:ext cx="2311674" cy="470015"/>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6" name="矩形 55"/>
          <p:cNvSpPr/>
          <p:nvPr/>
        </p:nvSpPr>
        <p:spPr>
          <a:xfrm>
            <a:off x="666799" y="2294255"/>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HSE/128</a:t>
            </a:r>
            <a:endParaRPr lang="en-US" altLang="zh-CN"/>
          </a:p>
          <a:p>
            <a:pPr algn="ctr"/>
            <a:r>
              <a:rPr lang="zh-CN" altLang="en-US"/>
              <a:t>外部高速时钟</a:t>
            </a:r>
            <a:endParaRPr lang="en-US" altLang="zh-CN"/>
          </a:p>
        </p:txBody>
      </p:sp>
      <p:sp>
        <p:nvSpPr>
          <p:cNvPr id="57" name="矩形 56"/>
          <p:cNvSpPr/>
          <p:nvPr/>
        </p:nvSpPr>
        <p:spPr>
          <a:xfrm>
            <a:off x="666800" y="3129624"/>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LSE</a:t>
            </a:r>
            <a:endParaRPr lang="en-US" altLang="zh-CN"/>
          </a:p>
          <a:p>
            <a:pPr algn="ctr"/>
            <a:r>
              <a:rPr lang="zh-CN" altLang="en-US"/>
              <a:t>外部低速时钟</a:t>
            </a:r>
            <a:endParaRPr lang="en-US" altLang="zh-CN"/>
          </a:p>
        </p:txBody>
      </p:sp>
      <p:sp>
        <p:nvSpPr>
          <p:cNvPr id="58" name="矩形 57"/>
          <p:cNvSpPr/>
          <p:nvPr/>
        </p:nvSpPr>
        <p:spPr>
          <a:xfrm>
            <a:off x="666799" y="3964993"/>
            <a:ext cx="1691924"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LSI</a:t>
            </a:r>
            <a:endParaRPr lang="en-US" altLang="zh-CN"/>
          </a:p>
          <a:p>
            <a:pPr algn="ctr"/>
            <a:r>
              <a:rPr lang="zh-CN" altLang="en-US"/>
              <a:t>内部低速时钟</a:t>
            </a:r>
            <a:endParaRPr lang="en-US" altLang="zh-CN"/>
          </a:p>
        </p:txBody>
      </p:sp>
      <p:cxnSp>
        <p:nvCxnSpPr>
          <p:cNvPr id="64" name="直接箭头连接符 63"/>
          <p:cNvCxnSpPr>
            <a:endCxn id="55" idx="2"/>
          </p:cNvCxnSpPr>
          <p:nvPr/>
        </p:nvCxnSpPr>
        <p:spPr>
          <a:xfrm>
            <a:off x="2376532" y="3450093"/>
            <a:ext cx="386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58" idx="3"/>
          </p:cNvCxnSpPr>
          <p:nvPr/>
        </p:nvCxnSpPr>
        <p:spPr>
          <a:xfrm>
            <a:off x="2358723" y="4285461"/>
            <a:ext cx="4003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56" idx="3"/>
          </p:cNvCxnSpPr>
          <p:nvPr/>
        </p:nvCxnSpPr>
        <p:spPr>
          <a:xfrm>
            <a:off x="2358721" y="2614723"/>
            <a:ext cx="40421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3067224" y="3080756"/>
            <a:ext cx="1317146" cy="369332"/>
          </a:xfrm>
          <a:prstGeom prst="rect">
            <a:avLst/>
          </a:prstGeom>
          <a:noFill/>
        </p:spPr>
        <p:txBody>
          <a:bodyPr wrap="square" rtlCol="0">
            <a:spAutoFit/>
          </a:bodyPr>
          <a:lstStyle/>
          <a:p>
            <a:pPr algn="ctr"/>
            <a:r>
              <a:rPr lang="en-US" altLang="zh-CN">
                <a:solidFill>
                  <a:schemeClr val="bg1"/>
                </a:solidFill>
              </a:rPr>
              <a:t>RTCCLK</a:t>
            </a:r>
            <a:endParaRPr lang="zh-CN" altLang="en-US">
              <a:solidFill>
                <a:schemeClr val="bg1"/>
              </a:solidFill>
            </a:endParaRPr>
          </a:p>
        </p:txBody>
      </p:sp>
      <p:cxnSp>
        <p:nvCxnSpPr>
          <p:cNvPr id="89" name="直接箭头连接符 88"/>
          <p:cNvCxnSpPr>
            <a:endCxn id="49" idx="1"/>
          </p:cNvCxnSpPr>
          <p:nvPr/>
        </p:nvCxnSpPr>
        <p:spPr>
          <a:xfrm>
            <a:off x="3232956" y="3456394"/>
            <a:ext cx="12123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9760882"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100" name="直接箭头连接符 99"/>
          <p:cNvCxnSpPr/>
          <p:nvPr/>
        </p:nvCxnSpPr>
        <p:spPr>
          <a:xfrm>
            <a:off x="6402886" y="2871417"/>
            <a:ext cx="33579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6402886" y="2871417"/>
            <a:ext cx="0" cy="578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8474632" y="2490235"/>
            <a:ext cx="1317146" cy="369332"/>
          </a:xfrm>
          <a:prstGeom prst="rect">
            <a:avLst/>
          </a:prstGeom>
          <a:noFill/>
        </p:spPr>
        <p:txBody>
          <a:bodyPr wrap="square" rtlCol="0">
            <a:spAutoFit/>
          </a:bodyPr>
          <a:lstStyle/>
          <a:p>
            <a:pPr algn="ctr"/>
            <a:r>
              <a:rPr lang="en-US" altLang="zh-CN">
                <a:solidFill>
                  <a:schemeClr val="bg1"/>
                </a:solidFill>
              </a:rPr>
              <a:t>Second</a:t>
            </a:r>
            <a:endParaRPr lang="zh-CN" altLang="en-US">
              <a:solidFill>
                <a:schemeClr val="bg1"/>
              </a:solidFill>
            </a:endParaRPr>
          </a:p>
        </p:txBody>
      </p:sp>
      <p:sp>
        <p:nvSpPr>
          <p:cNvPr id="106" name="矩形 105"/>
          <p:cNvSpPr/>
          <p:nvPr/>
        </p:nvSpPr>
        <p:spPr>
          <a:xfrm>
            <a:off x="10841093"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cxnSp>
        <p:nvCxnSpPr>
          <p:cNvPr id="107" name="直接箭头连接符 106"/>
          <p:cNvCxnSpPr>
            <a:stCxn id="94" idx="3"/>
            <a:endCxn id="106" idx="1"/>
          </p:cNvCxnSpPr>
          <p:nvPr/>
        </p:nvCxnSpPr>
        <p:spPr>
          <a:xfrm>
            <a:off x="10531678" y="3715050"/>
            <a:ext cx="30941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4324545" y="4008767"/>
            <a:ext cx="1743112" cy="369332"/>
          </a:xfrm>
          <a:prstGeom prst="rect">
            <a:avLst/>
          </a:prstGeom>
          <a:noFill/>
        </p:spPr>
        <p:txBody>
          <a:bodyPr wrap="square" rtlCol="0">
            <a:spAutoFit/>
          </a:bodyPr>
          <a:lstStyle/>
          <a:p>
            <a:pPr algn="ctr"/>
            <a:r>
              <a:rPr lang="zh-CN" altLang="en-US">
                <a:solidFill>
                  <a:schemeClr val="bg1"/>
                </a:solidFill>
              </a:rPr>
              <a:t>预分频器</a:t>
            </a:r>
            <a:endParaRPr lang="zh-CN" altLang="en-US">
              <a:solidFill>
                <a:schemeClr val="bg1"/>
              </a:solidFill>
            </a:endParaRPr>
          </a:p>
        </p:txBody>
      </p:sp>
      <p:sp>
        <p:nvSpPr>
          <p:cNvPr id="132" name="文本框 131"/>
          <p:cNvSpPr txBox="1"/>
          <p:nvPr/>
        </p:nvSpPr>
        <p:spPr>
          <a:xfrm>
            <a:off x="6759872" y="5153350"/>
            <a:ext cx="1743112" cy="369332"/>
          </a:xfrm>
          <a:prstGeom prst="rect">
            <a:avLst/>
          </a:prstGeom>
          <a:noFill/>
        </p:spPr>
        <p:txBody>
          <a:bodyPr wrap="square" rtlCol="0">
            <a:spAutoFit/>
          </a:bodyPr>
          <a:lstStyle/>
          <a:p>
            <a:pPr algn="ctr"/>
            <a:r>
              <a:rPr lang="zh-CN" altLang="en-US">
                <a:solidFill>
                  <a:schemeClr val="bg1"/>
                </a:solidFill>
              </a:rPr>
              <a:t>计数器</a:t>
            </a:r>
            <a:endParaRPr lang="zh-CN" altLang="en-US">
              <a:solidFill>
                <a:schemeClr val="bg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349857" y="1774336"/>
            <a:ext cx="7855889" cy="3659543"/>
          </a:xfrm>
          <a:prstGeom prst="rect">
            <a:avLst/>
          </a:prstGeom>
        </p:spPr>
      </p:pic>
      <p:pic>
        <p:nvPicPr>
          <p:cNvPr id="11" name="图片 10"/>
          <p:cNvPicPr>
            <a:picLocks noChangeAspect="1"/>
          </p:cNvPicPr>
          <p:nvPr/>
        </p:nvPicPr>
        <p:blipFill>
          <a:blip r:embed="rId2"/>
          <a:stretch>
            <a:fillRect/>
          </a:stretch>
        </p:blipFill>
        <p:spPr>
          <a:xfrm>
            <a:off x="8521893" y="746975"/>
            <a:ext cx="2918314" cy="2677312"/>
          </a:xfrm>
          <a:prstGeom prst="rect">
            <a:avLst/>
          </a:prstGeom>
        </p:spPr>
      </p:pic>
      <p:pic>
        <p:nvPicPr>
          <p:cNvPr id="13" name="图片 12"/>
          <p:cNvPicPr>
            <a:picLocks noChangeAspect="1"/>
          </p:cNvPicPr>
          <p:nvPr/>
        </p:nvPicPr>
        <p:blipFill>
          <a:blip r:embed="rId3"/>
          <a:stretch>
            <a:fillRect/>
          </a:stretch>
        </p:blipFill>
        <p:spPr>
          <a:xfrm>
            <a:off x="8521893" y="3774502"/>
            <a:ext cx="2918314" cy="2552679"/>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操作注意事项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执行以下操作将使能对</a:t>
            </a:r>
            <a:r>
              <a:rPr lang="en-US" altLang="zh-CN" sz="2800"/>
              <a:t>BKP</a:t>
            </a:r>
            <a:r>
              <a:rPr lang="zh-CN" altLang="en-US" sz="2800"/>
              <a:t>和</a:t>
            </a:r>
            <a:r>
              <a:rPr lang="en-US" altLang="zh-CN" sz="2800"/>
              <a:t>RTC</a:t>
            </a:r>
            <a:r>
              <a:rPr lang="zh-CN" altLang="en-US" sz="2800"/>
              <a:t>的访问：</a:t>
            </a:r>
            <a:endParaRPr lang="en-US" altLang="zh-CN" sz="2800"/>
          </a:p>
          <a:p>
            <a:r>
              <a:rPr lang="en-US" altLang="zh-CN" sz="2800"/>
              <a:t>	</a:t>
            </a:r>
            <a:r>
              <a:rPr lang="zh-CN" altLang="en-US" sz="2800"/>
              <a:t>设置</a:t>
            </a:r>
            <a:r>
              <a:rPr lang="en-US" altLang="zh-CN" sz="2800"/>
              <a:t>RCC_APB1ENR</a:t>
            </a:r>
            <a:r>
              <a:rPr lang="zh-CN" altLang="en-US" sz="2800"/>
              <a:t>的</a:t>
            </a:r>
            <a:r>
              <a:rPr lang="en-US" altLang="zh-CN" sz="2800"/>
              <a:t>PWREN</a:t>
            </a:r>
            <a:r>
              <a:rPr lang="zh-CN" altLang="en-US" sz="2800"/>
              <a:t>和</a:t>
            </a:r>
            <a:r>
              <a:rPr lang="en-US" altLang="zh-CN" sz="2800"/>
              <a:t>BKPEN</a:t>
            </a:r>
            <a:r>
              <a:rPr lang="zh-CN" altLang="en-US" sz="2800"/>
              <a:t>，使能</a:t>
            </a:r>
            <a:r>
              <a:rPr lang="en-US" altLang="zh-CN" sz="2800"/>
              <a:t>PWR</a:t>
            </a:r>
            <a:r>
              <a:rPr lang="zh-CN" altLang="en-US" sz="2800"/>
              <a:t>和</a:t>
            </a:r>
            <a:r>
              <a:rPr lang="en-US" altLang="zh-CN" sz="2800"/>
              <a:t>BKP</a:t>
            </a:r>
            <a:r>
              <a:rPr lang="zh-CN" altLang="en-US" sz="2800"/>
              <a:t>时钟</a:t>
            </a:r>
            <a:endParaRPr lang="en-US" altLang="zh-CN" sz="2800"/>
          </a:p>
          <a:p>
            <a:r>
              <a:rPr lang="en-US" altLang="zh-CN" sz="2800"/>
              <a:t>	</a:t>
            </a:r>
            <a:r>
              <a:rPr lang="zh-CN" altLang="en-US" sz="2800"/>
              <a:t>设置</a:t>
            </a:r>
            <a:r>
              <a:rPr lang="en-US" altLang="zh-CN" sz="2800"/>
              <a:t>PWR_CR</a:t>
            </a:r>
            <a:r>
              <a:rPr lang="zh-CN" altLang="en-US" sz="2800"/>
              <a:t>的</a:t>
            </a:r>
            <a:r>
              <a:rPr lang="en-US" altLang="zh-CN" sz="2800"/>
              <a:t>DBP</a:t>
            </a:r>
            <a:r>
              <a:rPr lang="zh-CN" altLang="en-US" sz="2800"/>
              <a:t>，使能对</a:t>
            </a:r>
            <a:r>
              <a:rPr lang="en-US" altLang="zh-CN" sz="2800"/>
              <a:t>BKP</a:t>
            </a:r>
            <a:r>
              <a:rPr lang="zh-CN" altLang="en-US" sz="2800"/>
              <a:t>和</a:t>
            </a:r>
            <a:r>
              <a:rPr lang="en-US" altLang="zh-CN" sz="2800"/>
              <a:t>RTC</a:t>
            </a:r>
            <a:r>
              <a:rPr lang="zh-CN" altLang="en-US" sz="2800"/>
              <a:t>的访问</a:t>
            </a:r>
            <a:endParaRPr lang="en-US" altLang="zh-CN" sz="2800"/>
          </a:p>
          <a:p>
            <a:pPr marL="457200" indent="-457200">
              <a:buFont typeface="Arial" panose="02080604020202020204" pitchFamily="34" charset="0"/>
              <a:buChar char="•"/>
            </a:pPr>
            <a:r>
              <a:rPr lang="zh-CN" altLang="en-US" sz="2800"/>
              <a:t>若在读取</a:t>
            </a:r>
            <a:r>
              <a:rPr lang="en-US" altLang="zh-CN" sz="2800"/>
              <a:t>RTC</a:t>
            </a:r>
            <a:r>
              <a:rPr lang="zh-CN" altLang="en-US" sz="2800"/>
              <a:t>寄存器时，</a:t>
            </a:r>
            <a:r>
              <a:rPr lang="en-US" altLang="zh-CN" sz="2800"/>
              <a:t>RTC</a:t>
            </a:r>
            <a:r>
              <a:rPr lang="zh-CN" altLang="en-US" sz="2800"/>
              <a:t>的</a:t>
            </a:r>
            <a:r>
              <a:rPr lang="en-US" altLang="zh-CN" sz="2800"/>
              <a:t>APB1</a:t>
            </a:r>
            <a:r>
              <a:rPr lang="zh-CN" altLang="en-US" sz="2800"/>
              <a:t>接口曾经处于禁止状态，则软件首先必须等待</a:t>
            </a:r>
            <a:r>
              <a:rPr lang="en-US" altLang="zh-CN" sz="2800"/>
              <a:t>RTC_CRL</a:t>
            </a:r>
            <a:r>
              <a:rPr lang="zh-CN" altLang="en-US" sz="2800"/>
              <a:t>寄存器中的</a:t>
            </a:r>
            <a:r>
              <a:rPr lang="en-US" altLang="zh-CN" sz="2800"/>
              <a:t>RSF</a:t>
            </a:r>
            <a:r>
              <a:rPr lang="zh-CN" altLang="en-US" sz="2800"/>
              <a:t>位（寄存器同步标志）被硬件置</a:t>
            </a:r>
            <a:r>
              <a:rPr lang="en-US" altLang="zh-CN" sz="2800"/>
              <a:t>1</a:t>
            </a:r>
            <a:endParaRPr lang="en-US" altLang="zh-CN" sz="2800"/>
          </a:p>
          <a:p>
            <a:pPr marL="457200" indent="-457200">
              <a:buFont typeface="Arial" panose="02080604020202020204" pitchFamily="34" charset="0"/>
              <a:buChar char="•"/>
            </a:pPr>
            <a:r>
              <a:rPr lang="zh-CN" altLang="en-US" sz="2800"/>
              <a:t>必须设置</a:t>
            </a:r>
            <a:r>
              <a:rPr lang="en-US" altLang="zh-CN" sz="2800"/>
              <a:t>RTC_CRL</a:t>
            </a:r>
            <a:r>
              <a:rPr lang="zh-CN" altLang="en-US" sz="2800"/>
              <a:t>寄存器中的</a:t>
            </a:r>
            <a:r>
              <a:rPr lang="en-US" altLang="zh-CN" sz="2800"/>
              <a:t>CNF</a:t>
            </a:r>
            <a:r>
              <a:rPr lang="zh-CN" altLang="en-US" sz="2800"/>
              <a:t>位，使</a:t>
            </a:r>
            <a:r>
              <a:rPr lang="en-US" altLang="zh-CN" sz="2800"/>
              <a:t>RTC</a:t>
            </a:r>
            <a:r>
              <a:rPr lang="zh-CN" altLang="en-US" sz="2800"/>
              <a:t>进入配置模式后，才能写入</a:t>
            </a:r>
            <a:r>
              <a:rPr lang="en-US" altLang="zh-CN" sz="2800"/>
              <a:t>RTC_PRL</a:t>
            </a:r>
            <a:r>
              <a:rPr lang="zh-CN" altLang="en-US" sz="2800"/>
              <a:t>、</a:t>
            </a:r>
            <a:r>
              <a:rPr lang="en-US" altLang="zh-CN" sz="2800"/>
              <a:t>RTC_CNT</a:t>
            </a:r>
            <a:r>
              <a:rPr lang="zh-CN" altLang="en-US" sz="2800"/>
              <a:t>、</a:t>
            </a:r>
            <a:r>
              <a:rPr lang="en-US" altLang="zh-CN" sz="2800"/>
              <a:t>RTC_ALR</a:t>
            </a:r>
            <a:r>
              <a:rPr lang="zh-CN" altLang="en-US" sz="2800"/>
              <a:t>寄存器</a:t>
            </a:r>
            <a:endParaRPr lang="en-US" altLang="zh-CN" sz="2800"/>
          </a:p>
          <a:p>
            <a:pPr marL="457200" indent="-457200">
              <a:buFont typeface="Arial" panose="02080604020202020204" pitchFamily="34" charset="0"/>
              <a:buChar char="•"/>
            </a:pPr>
            <a:r>
              <a:rPr lang="zh-CN" altLang="en-US" sz="2800"/>
              <a:t>对</a:t>
            </a:r>
            <a:r>
              <a:rPr lang="en-US" altLang="zh-CN" sz="2800"/>
              <a:t>RTC</a:t>
            </a:r>
            <a:r>
              <a:rPr lang="zh-CN" altLang="en-US" sz="2800"/>
              <a:t>任何寄存器的写操作，都必须在前一次写操作结束后进行。可以通过查询</a:t>
            </a:r>
            <a:r>
              <a:rPr lang="en-US" altLang="zh-CN" sz="2800"/>
              <a:t>RTC_CR</a:t>
            </a:r>
            <a:r>
              <a:rPr lang="zh-CN" altLang="en-US" sz="2800"/>
              <a:t>寄存器中的</a:t>
            </a:r>
            <a:r>
              <a:rPr lang="en-US" altLang="zh-CN" sz="2800"/>
              <a:t>RTOFF</a:t>
            </a:r>
            <a:r>
              <a:rPr lang="zh-CN" altLang="en-US" sz="2800"/>
              <a:t>状态位，判断</a:t>
            </a:r>
            <a:r>
              <a:rPr lang="en-US" altLang="zh-CN" sz="2800"/>
              <a:t>RTC</a:t>
            </a:r>
            <a:r>
              <a:rPr lang="zh-CN" altLang="en-US" sz="2800"/>
              <a:t>寄存器是否处于更新中。仅当</a:t>
            </a:r>
            <a:r>
              <a:rPr lang="en-US" altLang="zh-CN" sz="2800"/>
              <a:t>RTOFF</a:t>
            </a:r>
            <a:r>
              <a:rPr lang="zh-CN" altLang="en-US" sz="2800"/>
              <a:t>状态位是</a:t>
            </a:r>
            <a:r>
              <a:rPr lang="en-US" altLang="zh-CN" sz="2800"/>
              <a:t>1</a:t>
            </a:r>
            <a:r>
              <a:rPr lang="zh-CN" altLang="en-US" sz="2800"/>
              <a:t>时，才可以写入</a:t>
            </a:r>
            <a:r>
              <a:rPr lang="en-US" altLang="zh-CN" sz="2800"/>
              <a:t>RTC</a:t>
            </a:r>
            <a:r>
              <a:rPr lang="zh-CN" altLang="en-US" sz="2800"/>
              <a:t>寄存器</a:t>
            </a:r>
            <a:endParaRPr lang="en-US" altLang="zh-CN" sz="28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PWR</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PWR</a:t>
            </a:r>
            <a:r>
              <a:rPr lang="zh-CN" altLang="en-US" sz="2800"/>
              <a:t>（</a:t>
            </a:r>
            <a:r>
              <a:rPr lang="en-US" altLang="zh-CN" sz="2800"/>
              <a:t>Power Control</a:t>
            </a:r>
            <a:r>
              <a:rPr lang="zh-CN" altLang="en-US" sz="2800"/>
              <a:t>）电源控制</a:t>
            </a:r>
            <a:endParaRPr lang="en-US" altLang="zh-CN" sz="2800"/>
          </a:p>
          <a:p>
            <a:pPr marL="457200" indent="-457200">
              <a:buFont typeface="Arial" panose="02080604020202020204" pitchFamily="34" charset="0"/>
              <a:buChar char="•"/>
            </a:pPr>
            <a:r>
              <a:rPr lang="en-US" altLang="zh-CN" sz="2800"/>
              <a:t>PWR</a:t>
            </a:r>
            <a:r>
              <a:rPr lang="zh-CN" altLang="en-US" sz="2800"/>
              <a:t>负责管理</a:t>
            </a:r>
            <a:r>
              <a:rPr lang="en-US" altLang="zh-CN" sz="2800"/>
              <a:t>STM32</a:t>
            </a:r>
            <a:r>
              <a:rPr lang="zh-CN" altLang="en-US" sz="2800"/>
              <a:t>内部的电源供电部分，可以实现可编程电压监测器和低功耗模式的功能</a:t>
            </a:r>
            <a:endParaRPr lang="en-US" altLang="zh-CN" sz="2800"/>
          </a:p>
          <a:p>
            <a:pPr marL="457200" indent="-457200">
              <a:buFont typeface="Arial" panose="02080604020202020204" pitchFamily="34" charset="0"/>
              <a:buChar char="•"/>
            </a:pPr>
            <a:r>
              <a:rPr lang="zh-CN" altLang="en-US" sz="2800"/>
              <a:t>可编程电压监测器（</a:t>
            </a:r>
            <a:r>
              <a:rPr lang="en-US" altLang="zh-CN" sz="2800"/>
              <a:t>PVD</a:t>
            </a:r>
            <a:r>
              <a:rPr lang="zh-CN" altLang="en-US" sz="2800"/>
              <a:t>）可以监控</a:t>
            </a:r>
            <a:r>
              <a:rPr lang="en-US" altLang="zh-CN" sz="2800"/>
              <a:t>VDD</a:t>
            </a:r>
            <a:r>
              <a:rPr lang="zh-CN" altLang="en-US" sz="2800"/>
              <a:t>电源电压，当</a:t>
            </a:r>
            <a:r>
              <a:rPr lang="en-US" altLang="zh-CN" sz="2800"/>
              <a:t>VDD</a:t>
            </a:r>
            <a:r>
              <a:rPr lang="zh-CN" altLang="en-US" sz="2800"/>
              <a:t>下降到</a:t>
            </a:r>
            <a:r>
              <a:rPr lang="en-US" altLang="zh-CN" sz="2800"/>
              <a:t>PVD</a:t>
            </a:r>
            <a:r>
              <a:rPr lang="zh-CN" altLang="en-US" sz="2800"/>
              <a:t>阀值以下或上升到</a:t>
            </a:r>
            <a:r>
              <a:rPr lang="en-US" altLang="zh-CN" sz="2800"/>
              <a:t>PVD</a:t>
            </a:r>
            <a:r>
              <a:rPr lang="zh-CN" altLang="en-US" sz="2800"/>
              <a:t>阀值之上时，</a:t>
            </a:r>
            <a:r>
              <a:rPr lang="en-US" altLang="zh-CN" sz="2800"/>
              <a:t>PVD</a:t>
            </a:r>
            <a:r>
              <a:rPr lang="zh-CN" altLang="en-US" sz="2800"/>
              <a:t>会触发中断，用于执行紧急关闭任务</a:t>
            </a:r>
            <a:endParaRPr lang="en-US" altLang="zh-CN" sz="2800"/>
          </a:p>
          <a:p>
            <a:pPr marL="457200" indent="-457200">
              <a:buFont typeface="Arial" panose="02080604020202020204" pitchFamily="34" charset="0"/>
              <a:buChar char="•"/>
            </a:pPr>
            <a:r>
              <a:rPr lang="zh-CN" altLang="en-US" sz="2800"/>
              <a:t>低功耗模式包括睡眠模式（</a:t>
            </a:r>
            <a:r>
              <a:rPr lang="en-US" altLang="zh-CN" sz="2800"/>
              <a:t>Sleep</a:t>
            </a:r>
            <a:r>
              <a:rPr lang="zh-CN" altLang="en-US" sz="2800"/>
              <a:t>）、停机模式（</a:t>
            </a:r>
            <a:r>
              <a:rPr lang="en-US" altLang="zh-CN" sz="2800"/>
              <a:t>Stop</a:t>
            </a:r>
            <a:r>
              <a:rPr lang="zh-CN" altLang="en-US" sz="2800"/>
              <a:t>）和待机模式（</a:t>
            </a:r>
            <a:r>
              <a:rPr lang="en-US" altLang="zh-CN" sz="2800"/>
              <a:t>Standby</a:t>
            </a:r>
            <a:r>
              <a:rPr lang="zh-CN" altLang="en-US" sz="2800"/>
              <a:t>），可在系统空闲时，降低</a:t>
            </a:r>
            <a:r>
              <a:rPr lang="en-US" altLang="zh-CN" sz="2800"/>
              <a:t>STM32</a:t>
            </a:r>
            <a:r>
              <a:rPr lang="zh-CN" altLang="en-US" sz="2800"/>
              <a:t>的功耗，延长设备使用时间</a:t>
            </a:r>
            <a:endParaRPr lang="en-US" altLang="zh-CN" sz="28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电源框图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898684" y="1024081"/>
            <a:ext cx="6394631" cy="54540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简介</a:t>
            </a:r>
            <a:endParaRPr lang="en-US" altLang="zh-CN"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GPIO</a:t>
            </a:r>
            <a:r>
              <a:rPr lang="zh-CN" altLang="en-US" sz="2800"/>
              <a:t>（</a:t>
            </a:r>
            <a:r>
              <a:rPr lang="en-US" altLang="zh-CN" sz="2800"/>
              <a:t>General Purpose Input Output</a:t>
            </a:r>
            <a:r>
              <a:rPr lang="zh-CN" altLang="en-US" sz="2800"/>
              <a:t>）通用输入输出口</a:t>
            </a:r>
            <a:endParaRPr lang="en-US" altLang="zh-CN" sz="2800"/>
          </a:p>
          <a:p>
            <a:pPr marL="457200" indent="-457200">
              <a:buFont typeface="Arial" panose="02080604020202020204" pitchFamily="34" charset="0"/>
              <a:buChar char="•"/>
            </a:pPr>
            <a:r>
              <a:rPr lang="zh-CN" altLang="en-US" sz="2800"/>
              <a:t>可配置为</a:t>
            </a:r>
            <a:r>
              <a:rPr lang="en-US" altLang="zh-CN" sz="2800"/>
              <a:t>8</a:t>
            </a:r>
            <a:r>
              <a:rPr lang="zh-CN" altLang="en-US" sz="2800"/>
              <a:t>种输入输出模式</a:t>
            </a:r>
            <a:endParaRPr lang="en-US" altLang="zh-CN" sz="2800"/>
          </a:p>
          <a:p>
            <a:pPr marL="457200" indent="-457200">
              <a:buFont typeface="Arial" panose="02080604020202020204" pitchFamily="34" charset="0"/>
              <a:buChar char="•"/>
            </a:pPr>
            <a:r>
              <a:rPr lang="zh-CN" altLang="en-US" sz="2800"/>
              <a:t>引脚电平：</a:t>
            </a:r>
            <a:r>
              <a:rPr lang="en-US" altLang="zh-CN" sz="2800"/>
              <a:t>0V~3.3V</a:t>
            </a:r>
            <a:r>
              <a:rPr lang="zh-CN" altLang="en-US" sz="2800"/>
              <a:t>，部分引脚可容忍</a:t>
            </a:r>
            <a:r>
              <a:rPr lang="en-US" altLang="zh-CN" sz="2800"/>
              <a:t>5V</a:t>
            </a:r>
            <a:endParaRPr lang="en-US" altLang="zh-CN" sz="2800"/>
          </a:p>
          <a:p>
            <a:pPr marL="457200" indent="-457200">
              <a:buFont typeface="Arial" panose="02080604020202020204" pitchFamily="34" charset="0"/>
              <a:buChar char="•"/>
            </a:pPr>
            <a:r>
              <a:rPr lang="zh-CN" altLang="en-US" sz="2800"/>
              <a:t>输出模式下可控制端口输出高低电平，用以驱动</a:t>
            </a:r>
            <a:r>
              <a:rPr lang="en-US" altLang="zh-CN" sz="2800"/>
              <a:t>LED</a:t>
            </a:r>
            <a:r>
              <a:rPr lang="zh-CN" altLang="en-US" sz="2800"/>
              <a:t>、控制蜂鸣器、模拟通信协议输出时序等</a:t>
            </a:r>
            <a:endParaRPr lang="en-US" altLang="zh-CN" sz="2800"/>
          </a:p>
          <a:p>
            <a:pPr marL="457200" indent="-457200">
              <a:buFont typeface="Arial" panose="02080604020202020204" pitchFamily="34" charset="0"/>
              <a:buChar char="•"/>
            </a:pPr>
            <a:r>
              <a:rPr lang="zh-CN" altLang="en-US" sz="2800"/>
              <a:t>输入模式下可读取端口的高低电平或电压，用于读取按键输入、外接模块电平信号输入、</a:t>
            </a:r>
            <a:r>
              <a:rPr lang="en-US" altLang="zh-CN" sz="2800"/>
              <a:t>ADC</a:t>
            </a:r>
            <a:r>
              <a:rPr lang="zh-CN" altLang="en-US" sz="2800"/>
              <a:t>电压采集、模拟通信协议接收数据等</a:t>
            </a:r>
            <a:endParaRPr lang="en-US" altLang="zh-CN" sz="28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上电复位和掉电复位</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596000" y="1212926"/>
            <a:ext cx="9000000" cy="5121751"/>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可编程电压监测器</a:t>
            </a:r>
            <a:endParaRPr lang="zh-CN" altLang="en-US" sz="3200">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1"/>
          <a:stretch>
            <a:fillRect/>
          </a:stretch>
        </p:blipFill>
        <p:spPr>
          <a:xfrm>
            <a:off x="1596000" y="1392357"/>
            <a:ext cx="9000000" cy="4762887"/>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低功耗模式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758648" y="1526650"/>
            <a:ext cx="10674704" cy="4556098"/>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模式选择</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执行</a:t>
            </a:r>
            <a:r>
              <a:rPr lang="en-US" altLang="zh-CN" sz="2800"/>
              <a:t>WFI</a:t>
            </a:r>
            <a:r>
              <a:rPr lang="zh-CN" altLang="en-US" sz="2800"/>
              <a:t>（</a:t>
            </a:r>
            <a:r>
              <a:rPr lang="en-US" altLang="zh-CN" sz="2800"/>
              <a:t>Wait For Interrupt</a:t>
            </a:r>
            <a:r>
              <a:rPr lang="zh-CN" altLang="en-US" sz="2800"/>
              <a:t>）或者</a:t>
            </a:r>
            <a:r>
              <a:rPr lang="en-US" altLang="zh-CN" sz="2800"/>
              <a:t>WFE</a:t>
            </a:r>
            <a:r>
              <a:rPr lang="zh-CN" altLang="en-US" sz="2800"/>
              <a:t>（</a:t>
            </a:r>
            <a:r>
              <a:rPr lang="en-US" altLang="zh-CN" sz="2800"/>
              <a:t>Wait For Event</a:t>
            </a:r>
            <a:r>
              <a:rPr lang="zh-CN" altLang="en-US" sz="2800"/>
              <a:t>）指令后，</a:t>
            </a:r>
            <a:r>
              <a:rPr lang="en-US" altLang="zh-CN" sz="2800"/>
              <a:t>STM32</a:t>
            </a:r>
            <a:r>
              <a:rPr lang="zh-CN" altLang="en-US" sz="2800"/>
              <a:t>进入低功耗模式</a:t>
            </a:r>
            <a:endParaRPr lang="en-US" altLang="zh-CN" sz="2800"/>
          </a:p>
        </p:txBody>
      </p:sp>
      <p:sp>
        <p:nvSpPr>
          <p:cNvPr id="2" name="矩形 1"/>
          <p:cNvSpPr/>
          <p:nvPr/>
        </p:nvSpPr>
        <p:spPr>
          <a:xfrm>
            <a:off x="411937" y="3800923"/>
            <a:ext cx="1584408"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执行</a:t>
            </a:r>
            <a:endParaRPr lang="en-US" altLang="zh-CN" u="sng"/>
          </a:p>
          <a:p>
            <a:pPr algn="ctr"/>
            <a:r>
              <a:rPr lang="en-US" altLang="zh-CN"/>
              <a:t>WFI/WFE</a:t>
            </a:r>
            <a:endParaRPr lang="en-US" altLang="zh-CN"/>
          </a:p>
        </p:txBody>
      </p:sp>
      <p:sp>
        <p:nvSpPr>
          <p:cNvPr id="7" name="矩形 6"/>
          <p:cNvSpPr/>
          <p:nvPr/>
        </p:nvSpPr>
        <p:spPr>
          <a:xfrm>
            <a:off x="3209285" y="2759942"/>
            <a:ext cx="1786089"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p:txBody>
      </p:sp>
      <p:sp>
        <p:nvSpPr>
          <p:cNvPr id="8" name="矩形 7"/>
          <p:cNvSpPr/>
          <p:nvPr/>
        </p:nvSpPr>
        <p:spPr>
          <a:xfrm>
            <a:off x="3209284" y="4951283"/>
            <a:ext cx="1786090"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深度睡眠模式</a:t>
            </a:r>
            <a:endParaRPr lang="en-US" altLang="zh-CN"/>
          </a:p>
          <a:p>
            <a:pPr algn="ctr"/>
            <a:r>
              <a:rPr lang="zh-CN" altLang="en-US"/>
              <a:t>（停机</a:t>
            </a:r>
            <a:r>
              <a:rPr lang="en-US" altLang="zh-CN"/>
              <a:t>/</a:t>
            </a:r>
            <a:r>
              <a:rPr lang="zh-CN" altLang="en-US"/>
              <a:t>待机）</a:t>
            </a:r>
            <a:endParaRPr lang="en-US" altLang="zh-CN"/>
          </a:p>
        </p:txBody>
      </p:sp>
      <p:cxnSp>
        <p:nvCxnSpPr>
          <p:cNvPr id="10" name="直接箭头连接符 9"/>
          <p:cNvCxnSpPr>
            <a:stCxn id="2" idx="3"/>
            <a:endCxn id="7" idx="1"/>
          </p:cNvCxnSpPr>
          <p:nvPr/>
        </p:nvCxnSpPr>
        <p:spPr>
          <a:xfrm flipV="1">
            <a:off x="1996345" y="3198481"/>
            <a:ext cx="1212940" cy="10409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 idx="3"/>
            <a:endCxn id="8" idx="1"/>
          </p:cNvCxnSpPr>
          <p:nvPr/>
        </p:nvCxnSpPr>
        <p:spPr>
          <a:xfrm>
            <a:off x="1996345" y="4239462"/>
            <a:ext cx="1212939" cy="1150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1311" y="3162329"/>
            <a:ext cx="2368180" cy="400110"/>
          </a:xfrm>
          <a:prstGeom prst="rect">
            <a:avLst/>
          </a:prstGeom>
          <a:noFill/>
        </p:spPr>
        <p:txBody>
          <a:bodyPr wrap="square" rtlCol="0">
            <a:spAutoFit/>
          </a:bodyPr>
          <a:lstStyle/>
          <a:p>
            <a:pPr algn="ctr"/>
            <a:r>
              <a:rPr lang="en-US" altLang="zh-CN" sz="2000"/>
              <a:t>SLEEPDEEP=0</a:t>
            </a:r>
            <a:endParaRPr lang="en-US" altLang="zh-CN" sz="2000"/>
          </a:p>
        </p:txBody>
      </p:sp>
      <p:sp>
        <p:nvSpPr>
          <p:cNvPr id="17" name="文本框 16"/>
          <p:cNvSpPr txBox="1"/>
          <p:nvPr/>
        </p:nvSpPr>
        <p:spPr>
          <a:xfrm>
            <a:off x="711311" y="4916485"/>
            <a:ext cx="2368180" cy="400110"/>
          </a:xfrm>
          <a:prstGeom prst="rect">
            <a:avLst/>
          </a:prstGeom>
          <a:noFill/>
        </p:spPr>
        <p:txBody>
          <a:bodyPr wrap="square" rtlCol="0">
            <a:spAutoFit/>
          </a:bodyPr>
          <a:lstStyle/>
          <a:p>
            <a:pPr algn="ctr"/>
            <a:r>
              <a:rPr lang="en-US" altLang="zh-CN" sz="2000"/>
              <a:t>SLEEPDEEP=1</a:t>
            </a:r>
            <a:endParaRPr lang="en-US" altLang="zh-CN" sz="2000"/>
          </a:p>
        </p:txBody>
      </p:sp>
      <p:sp>
        <p:nvSpPr>
          <p:cNvPr id="19" name="矩形 18"/>
          <p:cNvSpPr/>
          <p:nvPr/>
        </p:nvSpPr>
        <p:spPr>
          <a:xfrm>
            <a:off x="6208314" y="228402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（立刻睡眠）</a:t>
            </a:r>
            <a:endParaRPr lang="en-US" altLang="zh-CN"/>
          </a:p>
        </p:txBody>
      </p:sp>
      <p:sp>
        <p:nvSpPr>
          <p:cNvPr id="20" name="矩形 19"/>
          <p:cNvSpPr/>
          <p:nvPr/>
        </p:nvSpPr>
        <p:spPr>
          <a:xfrm>
            <a:off x="6208314" y="334904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（等待中断退出）</a:t>
            </a:r>
            <a:endParaRPr lang="en-US" altLang="zh-CN"/>
          </a:p>
        </p:txBody>
      </p:sp>
      <p:sp>
        <p:nvSpPr>
          <p:cNvPr id="21" name="矩形 20"/>
          <p:cNvSpPr/>
          <p:nvPr/>
        </p:nvSpPr>
        <p:spPr>
          <a:xfrm>
            <a:off x="6208314" y="441406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p:txBody>
      </p:sp>
      <p:sp>
        <p:nvSpPr>
          <p:cNvPr id="22" name="矩形 21"/>
          <p:cNvSpPr/>
          <p:nvPr/>
        </p:nvSpPr>
        <p:spPr>
          <a:xfrm>
            <a:off x="6208314" y="5479081"/>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待机模式</a:t>
            </a:r>
            <a:endParaRPr lang="en-US" altLang="zh-CN"/>
          </a:p>
        </p:txBody>
      </p:sp>
      <p:sp>
        <p:nvSpPr>
          <p:cNvPr id="23" name="矩形 22"/>
          <p:cNvSpPr/>
          <p:nvPr/>
        </p:nvSpPr>
        <p:spPr>
          <a:xfrm>
            <a:off x="9337137" y="388626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（电压调节器开启）</a:t>
            </a:r>
            <a:endParaRPr lang="en-US" altLang="zh-CN"/>
          </a:p>
        </p:txBody>
      </p:sp>
      <p:sp>
        <p:nvSpPr>
          <p:cNvPr id="24" name="矩形 23"/>
          <p:cNvSpPr/>
          <p:nvPr/>
        </p:nvSpPr>
        <p:spPr>
          <a:xfrm>
            <a:off x="9337137" y="495128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（电压调节器低功耗）</a:t>
            </a:r>
            <a:endParaRPr lang="en-US" altLang="zh-CN"/>
          </a:p>
        </p:txBody>
      </p:sp>
      <p:cxnSp>
        <p:nvCxnSpPr>
          <p:cNvPr id="30" name="直接箭头连接符 29"/>
          <p:cNvCxnSpPr>
            <a:stCxn id="7" idx="3"/>
            <a:endCxn id="19" idx="1"/>
          </p:cNvCxnSpPr>
          <p:nvPr/>
        </p:nvCxnSpPr>
        <p:spPr>
          <a:xfrm flipV="1">
            <a:off x="4995374" y="2722559"/>
            <a:ext cx="1212940" cy="4759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7" idx="3"/>
            <a:endCxn id="20" idx="1"/>
          </p:cNvCxnSpPr>
          <p:nvPr/>
        </p:nvCxnSpPr>
        <p:spPr>
          <a:xfrm>
            <a:off x="4995374" y="3198481"/>
            <a:ext cx="1212940" cy="5890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3"/>
            <a:endCxn id="21" idx="1"/>
          </p:cNvCxnSpPr>
          <p:nvPr/>
        </p:nvCxnSpPr>
        <p:spPr>
          <a:xfrm flipV="1">
            <a:off x="4995374"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1" idx="3"/>
            <a:endCxn id="23" idx="1"/>
          </p:cNvCxnSpPr>
          <p:nvPr/>
        </p:nvCxnSpPr>
        <p:spPr>
          <a:xfrm flipV="1">
            <a:off x="8124197" y="4324802"/>
            <a:ext cx="1212940" cy="527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8" idx="3"/>
            <a:endCxn id="22" idx="1"/>
          </p:cNvCxnSpPr>
          <p:nvPr/>
        </p:nvCxnSpPr>
        <p:spPr>
          <a:xfrm>
            <a:off x="4995374" y="5389822"/>
            <a:ext cx="1212940" cy="5277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1" idx="3"/>
            <a:endCxn id="24" idx="1"/>
          </p:cNvCxnSpPr>
          <p:nvPr/>
        </p:nvCxnSpPr>
        <p:spPr>
          <a:xfrm>
            <a:off x="8124197"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915402" y="2286564"/>
            <a:ext cx="2368180" cy="400110"/>
          </a:xfrm>
          <a:prstGeom prst="rect">
            <a:avLst/>
          </a:prstGeom>
          <a:noFill/>
        </p:spPr>
        <p:txBody>
          <a:bodyPr wrap="square" rtlCol="0">
            <a:spAutoFit/>
          </a:bodyPr>
          <a:lstStyle/>
          <a:p>
            <a:pPr algn="ctr"/>
            <a:r>
              <a:rPr lang="en-US" altLang="zh-CN" sz="2000"/>
              <a:t>SLEEPONEXIT=0</a:t>
            </a:r>
            <a:endParaRPr lang="en-US" altLang="zh-CN" sz="2000"/>
          </a:p>
        </p:txBody>
      </p:sp>
      <p:sp>
        <p:nvSpPr>
          <p:cNvPr id="53" name="文本框 52"/>
          <p:cNvSpPr txBox="1"/>
          <p:nvPr/>
        </p:nvSpPr>
        <p:spPr>
          <a:xfrm>
            <a:off x="3915402" y="3710247"/>
            <a:ext cx="2368180" cy="400110"/>
          </a:xfrm>
          <a:prstGeom prst="rect">
            <a:avLst/>
          </a:prstGeom>
          <a:noFill/>
        </p:spPr>
        <p:txBody>
          <a:bodyPr wrap="square" rtlCol="0">
            <a:spAutoFit/>
          </a:bodyPr>
          <a:lstStyle/>
          <a:p>
            <a:pPr algn="ctr"/>
            <a:r>
              <a:rPr lang="en-US" altLang="zh-CN" sz="2000"/>
              <a:t>SLEEPONEXIT=1</a:t>
            </a:r>
            <a:endParaRPr lang="en-US" altLang="zh-CN" sz="2000"/>
          </a:p>
        </p:txBody>
      </p:sp>
      <p:sp>
        <p:nvSpPr>
          <p:cNvPr id="54" name="文本框 53"/>
          <p:cNvSpPr txBox="1"/>
          <p:nvPr/>
        </p:nvSpPr>
        <p:spPr>
          <a:xfrm>
            <a:off x="4802588" y="4475413"/>
            <a:ext cx="1480994" cy="400110"/>
          </a:xfrm>
          <a:prstGeom prst="rect">
            <a:avLst/>
          </a:prstGeom>
          <a:noFill/>
        </p:spPr>
        <p:txBody>
          <a:bodyPr wrap="square" rtlCol="0">
            <a:spAutoFit/>
          </a:bodyPr>
          <a:lstStyle/>
          <a:p>
            <a:pPr algn="ctr"/>
            <a:r>
              <a:rPr lang="en-US" altLang="zh-CN" sz="2000"/>
              <a:t>PDDS=0</a:t>
            </a:r>
            <a:endParaRPr lang="en-US" altLang="zh-CN" sz="2000"/>
          </a:p>
        </p:txBody>
      </p:sp>
      <p:sp>
        <p:nvSpPr>
          <p:cNvPr id="55" name="文本框 54"/>
          <p:cNvSpPr txBox="1"/>
          <p:nvPr/>
        </p:nvSpPr>
        <p:spPr>
          <a:xfrm>
            <a:off x="4802588" y="5899096"/>
            <a:ext cx="1480994" cy="400110"/>
          </a:xfrm>
          <a:prstGeom prst="rect">
            <a:avLst/>
          </a:prstGeom>
          <a:noFill/>
        </p:spPr>
        <p:txBody>
          <a:bodyPr wrap="square" rtlCol="0">
            <a:spAutoFit/>
          </a:bodyPr>
          <a:lstStyle/>
          <a:p>
            <a:pPr algn="ctr"/>
            <a:r>
              <a:rPr lang="en-US" altLang="zh-CN" sz="2000"/>
              <a:t>PDDS=1</a:t>
            </a:r>
            <a:endParaRPr lang="en-US" altLang="zh-CN" sz="2000"/>
          </a:p>
        </p:txBody>
      </p:sp>
      <p:sp>
        <p:nvSpPr>
          <p:cNvPr id="56" name="文本框 55"/>
          <p:cNvSpPr txBox="1"/>
          <p:nvPr/>
        </p:nvSpPr>
        <p:spPr>
          <a:xfrm>
            <a:off x="7990170" y="3934637"/>
            <a:ext cx="1480994" cy="400110"/>
          </a:xfrm>
          <a:prstGeom prst="rect">
            <a:avLst/>
          </a:prstGeom>
          <a:noFill/>
        </p:spPr>
        <p:txBody>
          <a:bodyPr wrap="square" rtlCol="0">
            <a:spAutoFit/>
          </a:bodyPr>
          <a:lstStyle/>
          <a:p>
            <a:pPr algn="ctr"/>
            <a:r>
              <a:rPr lang="en-US" altLang="zh-CN" sz="2000"/>
              <a:t>LPDS=0</a:t>
            </a:r>
            <a:endParaRPr lang="en-US" altLang="zh-CN" sz="2000"/>
          </a:p>
        </p:txBody>
      </p:sp>
      <p:sp>
        <p:nvSpPr>
          <p:cNvPr id="57" name="文本框 56"/>
          <p:cNvSpPr txBox="1"/>
          <p:nvPr/>
        </p:nvSpPr>
        <p:spPr>
          <a:xfrm>
            <a:off x="7990170" y="5358320"/>
            <a:ext cx="1480994" cy="400110"/>
          </a:xfrm>
          <a:prstGeom prst="rect">
            <a:avLst/>
          </a:prstGeom>
          <a:noFill/>
        </p:spPr>
        <p:txBody>
          <a:bodyPr wrap="square" rtlCol="0">
            <a:spAutoFit/>
          </a:bodyPr>
          <a:lstStyle/>
          <a:p>
            <a:pPr algn="ctr"/>
            <a:r>
              <a:rPr lang="en-US" altLang="zh-CN" sz="2000"/>
              <a:t>LPDS=1</a:t>
            </a:r>
            <a:endParaRPr lang="en-US" altLang="zh-CN" sz="20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睡眠模式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进入睡眠模式，程序暂停运行，唤醒后程序从暂停的地方继续运行</a:t>
            </a:r>
            <a:endParaRPr lang="en-US" altLang="zh-CN" sz="2800"/>
          </a:p>
          <a:p>
            <a:pPr marL="457200" indent="-457200">
              <a:buFont typeface="Arial" panose="02080604020202020204" pitchFamily="34" charset="0"/>
              <a:buChar char="•"/>
            </a:pPr>
            <a:r>
              <a:rPr lang="en-US" altLang="zh-CN" sz="2800"/>
              <a:t>SLEEPONEXIT</a:t>
            </a:r>
            <a:r>
              <a:rPr lang="zh-CN" altLang="en-US" sz="2800"/>
              <a:t>位决定</a:t>
            </a:r>
            <a:r>
              <a:rPr lang="en-US" altLang="zh-CN" sz="2800"/>
              <a:t>STM32</a:t>
            </a:r>
            <a:r>
              <a:rPr lang="zh-CN" altLang="en-US" sz="2800"/>
              <a:t>执行完</a:t>
            </a:r>
            <a:r>
              <a:rPr lang="en-US" altLang="zh-CN" sz="2800"/>
              <a:t>WFI</a:t>
            </a:r>
            <a:r>
              <a:rPr lang="zh-CN" altLang="en-US" sz="2800"/>
              <a:t>或</a:t>
            </a:r>
            <a:r>
              <a:rPr lang="en-US" altLang="zh-CN" sz="2800"/>
              <a:t>WFE</a:t>
            </a:r>
            <a:r>
              <a:rPr lang="zh-CN" altLang="en-US" sz="2800"/>
              <a:t>后，是立刻进入睡眠，还是等</a:t>
            </a:r>
            <a:r>
              <a:rPr lang="en-US" altLang="zh-CN" sz="2800"/>
              <a:t>STM32</a:t>
            </a:r>
            <a:r>
              <a:rPr lang="zh-CN" altLang="en-US" sz="2800"/>
              <a:t>从最低优先级的中断处理程序中退出时进入睡眠</a:t>
            </a:r>
            <a:endParaRPr lang="en-US" altLang="zh-CN" sz="2800"/>
          </a:p>
          <a:p>
            <a:pPr marL="457200" indent="-457200">
              <a:buFont typeface="Arial" panose="02080604020202020204" pitchFamily="34" charset="0"/>
              <a:buChar char="•"/>
            </a:pPr>
            <a:r>
              <a:rPr lang="zh-CN" altLang="en-US" sz="2800"/>
              <a:t>在睡眠模式下，所有的</a:t>
            </a:r>
            <a:r>
              <a:rPr lang="en-US" altLang="zh-CN" sz="2800"/>
              <a:t>I/O</a:t>
            </a:r>
            <a:r>
              <a:rPr lang="zh-CN" altLang="en-US" sz="2800"/>
              <a:t>引脚都保持它们在运行模式时的状态</a:t>
            </a:r>
            <a:endParaRPr lang="en-US" altLang="zh-CN" sz="2800"/>
          </a:p>
          <a:p>
            <a:pPr marL="457200" indent="-457200">
              <a:buFont typeface="Arial" panose="02080604020202020204" pitchFamily="34" charset="0"/>
              <a:buChar char="•"/>
            </a:pPr>
            <a:r>
              <a:rPr lang="en-US" altLang="zh-CN" sz="2800"/>
              <a:t>WFI</a:t>
            </a:r>
            <a:r>
              <a:rPr lang="zh-CN" altLang="en-US" sz="2800"/>
              <a:t>指令进入睡眠模式，可被任意一个</a:t>
            </a:r>
            <a:r>
              <a:rPr lang="en-US" altLang="zh-CN" sz="2800"/>
              <a:t>NVIC</a:t>
            </a:r>
            <a:r>
              <a:rPr lang="zh-CN" altLang="en-US" sz="2800"/>
              <a:t>响应的中断唤醒</a:t>
            </a:r>
            <a:endParaRPr lang="en-US" altLang="zh-CN" sz="2800"/>
          </a:p>
          <a:p>
            <a:pPr marL="457200" indent="-457200">
              <a:buFont typeface="Arial" panose="02080604020202020204" pitchFamily="34" charset="0"/>
              <a:buChar char="•"/>
            </a:pPr>
            <a:r>
              <a:rPr lang="en-US" altLang="zh-CN" sz="2800"/>
              <a:t>WFE</a:t>
            </a:r>
            <a:r>
              <a:rPr lang="zh-CN" altLang="en-US" sz="2800"/>
              <a:t>指令进入睡眠模式，可被唤醒事件唤醒</a:t>
            </a:r>
            <a:endParaRPr lang="en-US" altLang="zh-CN" sz="28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停止模式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进入停止模式，程序暂停运行，唤醒后程序从暂停的地方继续运行</a:t>
            </a:r>
            <a:endParaRPr lang="en-US" altLang="zh-CN" sz="2800"/>
          </a:p>
          <a:p>
            <a:pPr marL="457200" indent="-457200">
              <a:buFont typeface="Arial" panose="02080604020202020204" pitchFamily="34" charset="0"/>
              <a:buChar char="•"/>
            </a:pPr>
            <a:r>
              <a:rPr lang="en-US" altLang="zh-CN" sz="2800"/>
              <a:t>1.8V</a:t>
            </a:r>
            <a:r>
              <a:rPr lang="zh-CN" altLang="en-US" sz="2800"/>
              <a:t>供电区域的所有时钟都被停止，</a:t>
            </a:r>
            <a:r>
              <a:rPr lang="en-US" altLang="zh-CN" sz="2800"/>
              <a:t>PLL</a:t>
            </a:r>
            <a:r>
              <a:rPr lang="zh-CN" altLang="en-US" sz="2800"/>
              <a:t>、</a:t>
            </a:r>
            <a:r>
              <a:rPr lang="en-US" altLang="zh-CN" sz="2800"/>
              <a:t>HSI</a:t>
            </a:r>
            <a:r>
              <a:rPr lang="zh-CN" altLang="en-US" sz="2800"/>
              <a:t>和</a:t>
            </a:r>
            <a:r>
              <a:rPr lang="en-US" altLang="zh-CN" sz="2800"/>
              <a:t>HSE</a:t>
            </a:r>
            <a:r>
              <a:rPr lang="zh-CN" altLang="en-US" sz="2800"/>
              <a:t>被禁止，</a:t>
            </a:r>
            <a:r>
              <a:rPr lang="en-US" altLang="zh-CN" sz="2800"/>
              <a:t>SRAM</a:t>
            </a:r>
            <a:r>
              <a:rPr lang="zh-CN" altLang="en-US" sz="2800"/>
              <a:t>和寄存器内容被保留下来</a:t>
            </a:r>
            <a:endParaRPr lang="en-US" altLang="zh-CN" sz="2800"/>
          </a:p>
          <a:p>
            <a:pPr marL="457200" indent="-457200">
              <a:buFont typeface="Arial" panose="02080604020202020204" pitchFamily="34" charset="0"/>
              <a:buChar char="•"/>
            </a:pPr>
            <a:r>
              <a:rPr lang="zh-CN" altLang="en-US" sz="2800"/>
              <a:t>在停止模式下，所有的</a:t>
            </a:r>
            <a:r>
              <a:rPr lang="en-US" altLang="zh-CN" sz="2800"/>
              <a:t>I/O</a:t>
            </a:r>
            <a:r>
              <a:rPr lang="zh-CN" altLang="en-US" sz="2800"/>
              <a:t>引脚都保持它们在运行模式时的状态</a:t>
            </a:r>
            <a:endParaRPr lang="en-US" altLang="zh-CN" sz="2800"/>
          </a:p>
          <a:p>
            <a:pPr marL="457200" indent="-457200">
              <a:buFont typeface="Arial" panose="02080604020202020204" pitchFamily="34" charset="0"/>
              <a:buChar char="•"/>
            </a:pPr>
            <a:r>
              <a:rPr lang="zh-CN" altLang="en-US" sz="2800"/>
              <a:t>当一个中断或唤醒事件导致退出停止模式时，</a:t>
            </a:r>
            <a:r>
              <a:rPr lang="en-US" altLang="zh-CN" sz="2800"/>
              <a:t>HSI</a:t>
            </a:r>
            <a:r>
              <a:rPr lang="zh-CN" altLang="en-US" sz="2800"/>
              <a:t>被选为系统时钟</a:t>
            </a:r>
            <a:endParaRPr lang="en-US" altLang="zh-CN" sz="2800"/>
          </a:p>
          <a:p>
            <a:pPr marL="457200" indent="-457200">
              <a:buFont typeface="Arial" panose="02080604020202020204" pitchFamily="34" charset="0"/>
              <a:buChar char="•"/>
            </a:pPr>
            <a:r>
              <a:rPr lang="zh-CN" altLang="en-US" sz="2800"/>
              <a:t>当电压调节器处于低功耗模式下，系统从停止模式退出时，会有一段额外的启动延时</a:t>
            </a:r>
            <a:endParaRPr lang="en-US" altLang="zh-CN" sz="2800"/>
          </a:p>
          <a:p>
            <a:pPr marL="457200" indent="-457200">
              <a:buFont typeface="Arial" panose="02080604020202020204" pitchFamily="34" charset="0"/>
              <a:buChar char="•"/>
            </a:pPr>
            <a:r>
              <a:rPr lang="en-US" altLang="zh-CN" sz="2800"/>
              <a:t>WFI</a:t>
            </a:r>
            <a:r>
              <a:rPr lang="zh-CN" altLang="en-US" sz="2800"/>
              <a:t>指令进入停止模式，可被任意一个</a:t>
            </a:r>
            <a:r>
              <a:rPr lang="en-US" altLang="zh-CN" sz="2800"/>
              <a:t>EXTI</a:t>
            </a:r>
            <a:r>
              <a:rPr lang="zh-CN" altLang="en-US" sz="2800"/>
              <a:t>中断唤醒</a:t>
            </a:r>
            <a:endParaRPr lang="en-US" altLang="zh-CN" sz="2800"/>
          </a:p>
          <a:p>
            <a:pPr marL="457200" indent="-457200">
              <a:buFont typeface="Arial" panose="02080604020202020204" pitchFamily="34" charset="0"/>
              <a:buChar char="•"/>
            </a:pPr>
            <a:r>
              <a:rPr lang="en-US" altLang="zh-CN" sz="2800"/>
              <a:t>WFE</a:t>
            </a:r>
            <a:r>
              <a:rPr lang="zh-CN" altLang="en-US" sz="2800"/>
              <a:t>指令进入停止模式，可被任意一个</a:t>
            </a:r>
            <a:r>
              <a:rPr lang="en-US" altLang="zh-CN" sz="2800"/>
              <a:t>EXTI</a:t>
            </a:r>
            <a:r>
              <a:rPr lang="zh-CN" altLang="en-US" sz="2800"/>
              <a:t>事件唤醒</a:t>
            </a:r>
            <a:endParaRPr lang="en-US" altLang="zh-CN" sz="28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待机模式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进入待机模式，唤醒后程序从头开始运行</a:t>
            </a:r>
            <a:endParaRPr lang="en-US" altLang="zh-CN" sz="2800"/>
          </a:p>
          <a:p>
            <a:pPr marL="457200" indent="-457200">
              <a:buFont typeface="Arial" panose="02080604020202020204" pitchFamily="34" charset="0"/>
              <a:buChar char="•"/>
            </a:pPr>
            <a:r>
              <a:rPr lang="zh-CN" altLang="en-US" sz="2800"/>
              <a:t>整个</a:t>
            </a:r>
            <a:r>
              <a:rPr lang="en-US" altLang="zh-CN" sz="2800"/>
              <a:t>1.8V</a:t>
            </a:r>
            <a:r>
              <a:rPr lang="zh-CN" altLang="en-US" sz="2800"/>
              <a:t>供电区域被断电，</a:t>
            </a:r>
            <a:r>
              <a:rPr lang="en-US" altLang="zh-CN" sz="2800"/>
              <a:t>PLL</a:t>
            </a:r>
            <a:r>
              <a:rPr lang="zh-CN" altLang="en-US" sz="2800"/>
              <a:t>、</a:t>
            </a:r>
            <a:r>
              <a:rPr lang="en-US" altLang="zh-CN" sz="2800"/>
              <a:t>HSI</a:t>
            </a:r>
            <a:r>
              <a:rPr lang="zh-CN" altLang="en-US" sz="2800"/>
              <a:t>和</a:t>
            </a:r>
            <a:r>
              <a:rPr lang="en-US" altLang="zh-CN" sz="2800"/>
              <a:t>HSE</a:t>
            </a:r>
            <a:r>
              <a:rPr lang="zh-CN" altLang="en-US" sz="2800"/>
              <a:t>也被断电，</a:t>
            </a:r>
            <a:r>
              <a:rPr lang="en-US" altLang="zh-CN" sz="2800"/>
              <a:t>SRAM</a:t>
            </a:r>
            <a:r>
              <a:rPr lang="zh-CN" altLang="en-US" sz="2800"/>
              <a:t>和寄存器内容丢失，只有备份的寄存器和待机电路维持供电</a:t>
            </a:r>
            <a:endParaRPr lang="en-US" altLang="zh-CN" sz="2800"/>
          </a:p>
          <a:p>
            <a:pPr marL="457200" indent="-457200">
              <a:buFont typeface="Arial" panose="02080604020202020204" pitchFamily="34" charset="0"/>
              <a:buChar char="•"/>
            </a:pPr>
            <a:r>
              <a:rPr lang="zh-CN" altLang="en-US" sz="2800"/>
              <a:t>在待机模式下，所有的</a:t>
            </a:r>
            <a:r>
              <a:rPr lang="en-US" altLang="zh-CN" sz="2800"/>
              <a:t>I/O</a:t>
            </a:r>
            <a:r>
              <a:rPr lang="zh-CN" altLang="en-US" sz="2800"/>
              <a:t>引脚变为高阻态（浮空输入）</a:t>
            </a:r>
            <a:endParaRPr lang="en-US" altLang="zh-CN" sz="2800"/>
          </a:p>
          <a:p>
            <a:pPr marL="457200" indent="-457200">
              <a:buFont typeface="Arial" panose="02080604020202020204" pitchFamily="34" charset="0"/>
              <a:buChar char="•"/>
            </a:pPr>
            <a:r>
              <a:rPr lang="en-US" altLang="zh-CN" sz="2800"/>
              <a:t>WKUP</a:t>
            </a:r>
            <a:r>
              <a:rPr lang="zh-CN" altLang="en-US" sz="2800"/>
              <a:t>引脚的上升沿、</a:t>
            </a:r>
            <a:r>
              <a:rPr lang="en-US" altLang="zh-CN" sz="2800"/>
              <a:t>RTC</a:t>
            </a:r>
            <a:r>
              <a:rPr lang="zh-CN" altLang="en-US" sz="2800"/>
              <a:t>闹钟事件的上升沿、</a:t>
            </a:r>
            <a:r>
              <a:rPr lang="en-US" altLang="zh-CN" sz="2800"/>
              <a:t>NRST</a:t>
            </a:r>
            <a:r>
              <a:rPr lang="zh-CN" altLang="en-US" sz="2800"/>
              <a:t>引脚上外部复位、</a:t>
            </a:r>
            <a:r>
              <a:rPr lang="en-US" altLang="zh-CN" sz="2800"/>
              <a:t>IWDG</a:t>
            </a:r>
            <a:r>
              <a:rPr lang="zh-CN" altLang="en-US" sz="2800"/>
              <a:t>复位退出待机模式</a:t>
            </a:r>
            <a:endParaRPr lang="en-US" altLang="zh-CN" sz="28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WDG</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WDG</a:t>
            </a:r>
            <a:r>
              <a:rPr lang="zh-CN" altLang="en-US" sz="2800"/>
              <a:t>（</a:t>
            </a:r>
            <a:r>
              <a:rPr lang="en-US" altLang="zh-CN" sz="2800"/>
              <a:t>Watchdog</a:t>
            </a:r>
            <a:r>
              <a:rPr lang="zh-CN" altLang="en-US" sz="2800"/>
              <a:t>）看门狗</a:t>
            </a:r>
            <a:endParaRPr lang="en-US" altLang="zh-CN" sz="2800"/>
          </a:p>
          <a:p>
            <a:pPr marL="457200" indent="-457200">
              <a:buFont typeface="Arial" panose="02080604020202020204" pitchFamily="34" charset="0"/>
              <a:buChar char="•"/>
            </a:pPr>
            <a:r>
              <a:rPr lang="zh-CN" altLang="en-US" sz="2800"/>
              <a:t>看门狗可以监控程序的运行状态，当程序因为设计漏洞、硬件故障、电磁干扰等原因，出现卡死或跑飞现象时，看门狗能及时复位程序，避免程序陷入长时间的罢工状态，保证系统的可靠性和安全性</a:t>
            </a:r>
            <a:endParaRPr lang="en-US" altLang="zh-CN" sz="2800"/>
          </a:p>
          <a:p>
            <a:pPr marL="457200" indent="-457200">
              <a:buFont typeface="Arial" panose="02080604020202020204" pitchFamily="34" charset="0"/>
              <a:buChar char="•"/>
            </a:pPr>
            <a:r>
              <a:rPr lang="zh-CN" altLang="en-US" sz="2800"/>
              <a:t>看门狗本质上是一个定时器，当指定时间范围内，程序没有执行喂狗（重置计数器）操作时，看门狗硬件电路就自动产生复位信号</a:t>
            </a:r>
            <a:endParaRPr lang="en-US" altLang="zh-CN" sz="2800"/>
          </a:p>
          <a:p>
            <a:pPr marL="457200" indent="-457200">
              <a:buFont typeface="Arial" panose="02080604020202020204" pitchFamily="34" charset="0"/>
              <a:buChar char="•"/>
            </a:pPr>
            <a:r>
              <a:rPr lang="en-US" altLang="zh-CN" sz="2800"/>
              <a:t>STM32</a:t>
            </a:r>
            <a:r>
              <a:rPr lang="zh-CN" altLang="en-US" sz="2800"/>
              <a:t>内置两个看门狗</a:t>
            </a:r>
            <a:endParaRPr lang="en-US" altLang="zh-CN" sz="2800"/>
          </a:p>
          <a:p>
            <a:r>
              <a:rPr lang="en-US" altLang="zh-CN" sz="2800"/>
              <a:t>	</a:t>
            </a:r>
            <a:r>
              <a:rPr lang="zh-CN" altLang="en-US" sz="2800"/>
              <a:t>独立看门狗（</a:t>
            </a:r>
            <a:r>
              <a:rPr lang="en-US" altLang="zh-CN" sz="2800"/>
              <a:t>IWDG</a:t>
            </a:r>
            <a:r>
              <a:rPr lang="zh-CN" altLang="en-US" sz="2800"/>
              <a:t>）：独立工作，对时间精度要求较低</a:t>
            </a:r>
            <a:endParaRPr lang="en-US" altLang="zh-CN" sz="2800"/>
          </a:p>
          <a:p>
            <a:r>
              <a:rPr lang="en-US" altLang="zh-CN" sz="2800"/>
              <a:t>	</a:t>
            </a:r>
            <a:r>
              <a:rPr lang="zh-CN" altLang="en-US" sz="2800"/>
              <a:t>窗口看门狗（</a:t>
            </a:r>
            <a:r>
              <a:rPr lang="en-US" altLang="zh-CN" sz="2800"/>
              <a:t>WWDG</a:t>
            </a:r>
            <a:r>
              <a:rPr lang="zh-CN" altLang="en-US" sz="2800"/>
              <a:t>）：要求看门狗在精确计时窗口起作用</a:t>
            </a:r>
            <a:endParaRPr lang="en-US" altLang="zh-CN" sz="28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593904" y="2089554"/>
            <a:ext cx="9004191" cy="3317333"/>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键寄存器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键寄存器本质上是控制寄存器，用于控制硬件电路的工作</a:t>
            </a:r>
            <a:endParaRPr lang="en-US" altLang="zh-CN" sz="2800"/>
          </a:p>
          <a:p>
            <a:pPr marL="457200" indent="-457200">
              <a:buFont typeface="Arial" panose="02080604020202020204" pitchFamily="34" charset="0"/>
              <a:buChar char="•"/>
            </a:pPr>
            <a:r>
              <a:rPr lang="zh-CN" altLang="en-US" sz="2800"/>
              <a:t>在可能存在干扰的情况下，一般通过在整个键寄存器写入特定值来代替控制寄存器写入一位的功能，以降低硬件电路受到干扰的概率</a:t>
            </a:r>
            <a:endParaRPr lang="en-US" altLang="zh-CN" sz="2800"/>
          </a:p>
        </p:txBody>
      </p:sp>
      <p:graphicFrame>
        <p:nvGraphicFramePr>
          <p:cNvPr id="2" name="表格 1"/>
          <p:cNvGraphicFramePr>
            <a:graphicFrameLocks noGrp="1"/>
          </p:cNvGraphicFramePr>
          <p:nvPr/>
        </p:nvGraphicFramePr>
        <p:xfrm>
          <a:off x="1457737" y="3429000"/>
          <a:ext cx="9276524" cy="2125630"/>
        </p:xfrm>
        <a:graphic>
          <a:graphicData uri="http://schemas.openxmlformats.org/drawingml/2006/table">
            <a:tbl>
              <a:tblPr firstRow="1" bandRow="1">
                <a:tableStyleId>{93296810-A885-4BE3-A3E7-6D5BEEA58F35}</a:tableStyleId>
              </a:tblPr>
              <a:tblGrid>
                <a:gridCol w="3209819"/>
                <a:gridCol w="6066705"/>
              </a:tblGrid>
              <a:tr h="424000">
                <a:tc>
                  <a:txBody>
                    <a:bodyPr/>
                    <a:lstStyle/>
                    <a:p>
                      <a:pPr algn="ctr"/>
                      <a:r>
                        <a:rPr lang="zh-CN" altLang="en-US" sz="2000">
                          <a:latin typeface="+mn-lt"/>
                        </a:rPr>
                        <a:t>写入键寄存器的值</a:t>
                      </a:r>
                      <a:endParaRPr lang="zh-CN" altLang="en-US" sz="2000">
                        <a:latin typeface="+mn-lt"/>
                      </a:endParaRPr>
                    </a:p>
                  </a:txBody>
                  <a:tcPr marL="120326" marR="120326" marT="60163" marB="60163" anchor="ctr"/>
                </a:tc>
                <a:tc>
                  <a:txBody>
                    <a:bodyPr/>
                    <a:lstStyle/>
                    <a:p>
                      <a:pPr algn="ctr"/>
                      <a:r>
                        <a:rPr lang="zh-CN" altLang="en-US" sz="2000">
                          <a:latin typeface="+mn-lt"/>
                        </a:rPr>
                        <a:t>作用</a:t>
                      </a:r>
                      <a:endParaRPr lang="zh-CN" altLang="en-US" sz="2000">
                        <a:latin typeface="+mn-lt"/>
                      </a:endParaRPr>
                    </a:p>
                  </a:txBody>
                  <a:tcPr marL="120326" marR="120326" marT="60163" marB="60163" anchor="ctr"/>
                </a:tc>
              </a:tr>
              <a:tr h="424000">
                <a:tc>
                  <a:txBody>
                    <a:bodyPr/>
                    <a:lstStyle/>
                    <a:p>
                      <a:pPr algn="ctr"/>
                      <a:r>
                        <a:rPr lang="en-US" altLang="zh-CN" sz="2000">
                          <a:latin typeface="+mn-lt"/>
                        </a:rPr>
                        <a:t>0xCCCC</a:t>
                      </a:r>
                      <a:endParaRPr lang="zh-CN" altLang="en-US" sz="2000">
                        <a:latin typeface="+mn-lt"/>
                      </a:endParaRPr>
                    </a:p>
                  </a:txBody>
                  <a:tcPr marL="120326" marR="120326" marT="60163" marB="60163" anchor="ctr"/>
                </a:tc>
                <a:tc>
                  <a:txBody>
                    <a:bodyPr/>
                    <a:lstStyle/>
                    <a:p>
                      <a:pPr algn="ctr"/>
                      <a:r>
                        <a:rPr lang="zh-CN" altLang="en-US" sz="2000">
                          <a:latin typeface="+mn-lt"/>
                        </a:rPr>
                        <a:t>启用独立看门狗</a:t>
                      </a:r>
                      <a:endParaRPr lang="zh-CN" altLang="en-US" sz="2000">
                        <a:latin typeface="+mn-lt"/>
                      </a:endParaRPr>
                    </a:p>
                  </a:txBody>
                  <a:tcPr marL="120326" marR="120326" marT="60163" marB="60163" anchor="ctr"/>
                </a:tc>
              </a:tr>
              <a:tr h="424000">
                <a:tc>
                  <a:txBody>
                    <a:bodyPr/>
                    <a:lstStyle/>
                    <a:p>
                      <a:pPr algn="ctr"/>
                      <a:r>
                        <a:rPr lang="en-US" altLang="zh-CN" sz="2000">
                          <a:latin typeface="+mn-lt"/>
                        </a:rPr>
                        <a:t>0xAAAA</a:t>
                      </a:r>
                      <a:endParaRPr lang="zh-CN" altLang="en-US" sz="2000">
                        <a:latin typeface="+mn-lt"/>
                      </a:endParaRPr>
                    </a:p>
                  </a:txBody>
                  <a:tcPr marL="120326" marR="120326" marT="60163" marB="60163" anchor="ctr"/>
                </a:tc>
                <a:tc>
                  <a:txBody>
                    <a:bodyPr/>
                    <a:lstStyle/>
                    <a:p>
                      <a:pPr marL="0" indent="0" algn="ctr">
                        <a:buFont typeface="Arial" panose="02080604020202020204" pitchFamily="34" charset="0"/>
                        <a:buNone/>
                      </a:pPr>
                      <a:r>
                        <a:rPr lang="en-US" altLang="zh-CN" sz="2000">
                          <a:latin typeface="+mn-lt"/>
                        </a:rPr>
                        <a:t>IWDG_RLR</a:t>
                      </a:r>
                      <a:r>
                        <a:rPr lang="zh-CN" altLang="en-US" sz="2000">
                          <a:latin typeface="+mn-lt"/>
                        </a:rPr>
                        <a:t>中的值重新加载到计数器（喂狗）</a:t>
                      </a:r>
                      <a:endParaRPr lang="en-US" altLang="zh-CN" sz="2000">
                        <a:latin typeface="+mn-lt"/>
                      </a:endParaRPr>
                    </a:p>
                  </a:txBody>
                  <a:tcPr marL="120326" marR="120326" marT="60163" marB="60163" anchor="ctr"/>
                </a:tc>
              </a:tr>
              <a:tr h="424000">
                <a:tc>
                  <a:txBody>
                    <a:bodyPr/>
                    <a:lstStyle/>
                    <a:p>
                      <a:pPr algn="ctr"/>
                      <a:r>
                        <a:rPr lang="en-US" altLang="zh-CN" sz="2000">
                          <a:latin typeface="+mn-lt"/>
                        </a:rPr>
                        <a:t>0x5555</a:t>
                      </a:r>
                      <a:endParaRPr lang="zh-CN" altLang="en-US" sz="2000">
                        <a:latin typeface="+mn-lt"/>
                      </a:endParaRPr>
                    </a:p>
                  </a:txBody>
                  <a:tcPr marL="120326" marR="120326" marT="60163" marB="60163" anchor="ctr"/>
                </a:tc>
                <a:tc>
                  <a:txBody>
                    <a:bodyPr/>
                    <a:lstStyle/>
                    <a:p>
                      <a:pPr marL="0" indent="0" algn="ctr">
                        <a:buFont typeface="Arial" panose="02080604020202020204" pitchFamily="34" charset="0"/>
                        <a:buNone/>
                      </a:pPr>
                      <a:r>
                        <a:rPr lang="zh-CN" altLang="en-US" sz="2000">
                          <a:latin typeface="+mn-lt"/>
                        </a:rPr>
                        <a:t>解除</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tr>
              <a:tr h="424000">
                <a:tc>
                  <a:txBody>
                    <a:bodyPr/>
                    <a:lstStyle/>
                    <a:p>
                      <a:pPr algn="ctr"/>
                      <a:r>
                        <a:rPr lang="en-US" altLang="zh-CN" sz="2000">
                          <a:latin typeface="+mn-lt"/>
                        </a:rPr>
                        <a:t>0x5555</a:t>
                      </a:r>
                      <a:r>
                        <a:rPr lang="zh-CN" altLang="en-US" sz="2000">
                          <a:latin typeface="+mn-lt"/>
                        </a:rPr>
                        <a:t>之外的其他值</a:t>
                      </a:r>
                      <a:endParaRPr lang="zh-CN" altLang="en-US" sz="2000">
                        <a:latin typeface="+mn-lt"/>
                      </a:endParaRPr>
                    </a:p>
                  </a:txBody>
                  <a:tcPr marL="120326" marR="120326" marT="60163" marB="60163" anchor="ctr"/>
                </a:tc>
                <a:tc>
                  <a:txBody>
                    <a:bodyPr/>
                    <a:lstStyle/>
                    <a:p>
                      <a:pPr marL="0" indent="0" algn="ctr">
                        <a:buFont typeface="Arial" panose="02080604020202020204" pitchFamily="34" charset="0"/>
                        <a:buNone/>
                      </a:pPr>
                      <a:r>
                        <a:rPr lang="zh-CN" altLang="en-US" sz="2000">
                          <a:latin typeface="+mn-lt"/>
                        </a:rPr>
                        <a:t>启用</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2453268" y="1038586"/>
            <a:ext cx="656653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5199255" y="1262257"/>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GPIOA</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26" name="矩形 125"/>
          <p:cNvSpPr/>
          <p:nvPr/>
        </p:nvSpPr>
        <p:spPr>
          <a:xfrm>
            <a:off x="5939835"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endParaRPr lang="zh-CN" altLang="en-US"/>
          </a:p>
        </p:txBody>
      </p:sp>
      <p:sp>
        <p:nvSpPr>
          <p:cNvPr id="127" name="矩形 126"/>
          <p:cNvSpPr/>
          <p:nvPr/>
        </p:nvSpPr>
        <p:spPr>
          <a:xfrm>
            <a:off x="7024074"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endParaRPr lang="zh-CN" altLang="en-US"/>
          </a:p>
        </p:txBody>
      </p:sp>
      <p:sp>
        <p:nvSpPr>
          <p:cNvPr id="128" name="矩形 127"/>
          <p:cNvSpPr/>
          <p:nvPr/>
        </p:nvSpPr>
        <p:spPr>
          <a:xfrm>
            <a:off x="9019807" y="126225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PA0</a:t>
            </a:r>
            <a:endParaRPr lang="zh-CN" altLang="en-US"/>
          </a:p>
        </p:txBody>
      </p:sp>
      <p:sp>
        <p:nvSpPr>
          <p:cNvPr id="129" name="矩形 128"/>
          <p:cNvSpPr/>
          <p:nvPr/>
        </p:nvSpPr>
        <p:spPr>
          <a:xfrm>
            <a:off x="9019807" y="1672025"/>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a:t>
            </a:r>
            <a:endParaRPr lang="zh-CN" altLang="en-US"/>
          </a:p>
        </p:txBody>
      </p:sp>
      <p:sp>
        <p:nvSpPr>
          <p:cNvPr id="130" name="矩形 129"/>
          <p:cNvSpPr/>
          <p:nvPr/>
        </p:nvSpPr>
        <p:spPr>
          <a:xfrm>
            <a:off x="9019807" y="2092932"/>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PA2</a:t>
            </a:r>
            <a:endParaRPr lang="zh-CN" altLang="en-US"/>
          </a:p>
        </p:txBody>
      </p:sp>
      <p:sp>
        <p:nvSpPr>
          <p:cNvPr id="131" name="矩形 130"/>
          <p:cNvSpPr/>
          <p:nvPr/>
        </p:nvSpPr>
        <p:spPr>
          <a:xfrm>
            <a:off x="9019807" y="2946428"/>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PA15</a:t>
            </a:r>
            <a:endParaRPr lang="zh-CN" altLang="en-US"/>
          </a:p>
        </p:txBody>
      </p:sp>
      <p:sp>
        <p:nvSpPr>
          <p:cNvPr id="132" name="文本框 131"/>
          <p:cNvSpPr txBox="1"/>
          <p:nvPr/>
        </p:nvSpPr>
        <p:spPr>
          <a:xfrm rot="16200000">
            <a:off x="9078916" y="2493540"/>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34" name="肘形连接符 133"/>
          <p:cNvCxnSpPr>
            <a:endCxn id="128" idx="1"/>
          </p:cNvCxnSpPr>
          <p:nvPr/>
        </p:nvCxnSpPr>
        <p:spPr>
          <a:xfrm flipV="1">
            <a:off x="7520448" y="1436172"/>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35" name="肘形连接符 134"/>
          <p:cNvCxnSpPr>
            <a:endCxn id="129" idx="1"/>
          </p:cNvCxnSpPr>
          <p:nvPr/>
        </p:nvCxnSpPr>
        <p:spPr>
          <a:xfrm flipV="1">
            <a:off x="7520448" y="1845940"/>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40" name="肘形连接符 139"/>
          <p:cNvCxnSpPr/>
          <p:nvPr/>
        </p:nvCxnSpPr>
        <p:spPr>
          <a:xfrm>
            <a:off x="7520448" y="2204306"/>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45" name="肘形连接符 144"/>
          <p:cNvCxnSpPr>
            <a:endCxn id="131" idx="1"/>
          </p:cNvCxnSpPr>
          <p:nvPr/>
        </p:nvCxnSpPr>
        <p:spPr>
          <a:xfrm>
            <a:off x="7525336" y="2835178"/>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52" name="文本框 151"/>
          <p:cNvSpPr txBox="1"/>
          <p:nvPr/>
        </p:nvSpPr>
        <p:spPr>
          <a:xfrm rot="16200000">
            <a:off x="7548186" y="2275483"/>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54" name="直接连接符 153"/>
          <p:cNvCxnSpPr/>
          <p:nvPr/>
        </p:nvCxnSpPr>
        <p:spPr>
          <a:xfrm>
            <a:off x="6436209" y="184593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5" name="直接连接符 154"/>
          <p:cNvCxnSpPr/>
          <p:nvPr/>
        </p:nvCxnSpPr>
        <p:spPr>
          <a:xfrm>
            <a:off x="6436209" y="2019854"/>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6" name="直接连接符 155"/>
          <p:cNvCxnSpPr/>
          <p:nvPr/>
        </p:nvCxnSpPr>
        <p:spPr>
          <a:xfrm>
            <a:off x="6436209" y="2200917"/>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7" name="直接连接符 156"/>
          <p:cNvCxnSpPr/>
          <p:nvPr/>
        </p:nvCxnSpPr>
        <p:spPr>
          <a:xfrm>
            <a:off x="6436209" y="2835178"/>
            <a:ext cx="587865" cy="0"/>
          </a:xfrm>
          <a:prstGeom prst="line">
            <a:avLst/>
          </a:prstGeom>
        </p:spPr>
        <p:style>
          <a:lnRef idx="3">
            <a:schemeClr val="dk1"/>
          </a:lnRef>
          <a:fillRef idx="0">
            <a:schemeClr val="dk1"/>
          </a:fillRef>
          <a:effectRef idx="2">
            <a:schemeClr val="dk1"/>
          </a:effectRef>
          <a:fontRef idx="minor">
            <a:schemeClr val="tx1"/>
          </a:fontRef>
        </p:style>
      </p:cxnSp>
      <p:sp>
        <p:nvSpPr>
          <p:cNvPr id="160" name="文本框 159"/>
          <p:cNvSpPr txBox="1"/>
          <p:nvPr/>
        </p:nvSpPr>
        <p:spPr>
          <a:xfrm rot="16200000">
            <a:off x="6404673" y="2275483"/>
            <a:ext cx="607830" cy="400110"/>
          </a:xfrm>
          <a:prstGeom prst="rect">
            <a:avLst/>
          </a:prstGeom>
          <a:noFill/>
        </p:spPr>
        <p:txBody>
          <a:bodyPr wrap="square" rtlCol="0">
            <a:spAutoFit/>
          </a:bodyPr>
          <a:lstStyle/>
          <a:p>
            <a:pPr algn="ctr"/>
            <a:r>
              <a:rPr lang="en-US" altLang="zh-CN" sz="2000"/>
              <a:t>……</a:t>
            </a:r>
            <a:endParaRPr lang="en-US" altLang="zh-CN" sz="2000"/>
          </a:p>
        </p:txBody>
      </p:sp>
      <p:sp>
        <p:nvSpPr>
          <p:cNvPr id="163" name="左右箭头 162"/>
          <p:cNvSpPr/>
          <p:nvPr/>
        </p:nvSpPr>
        <p:spPr>
          <a:xfrm>
            <a:off x="3819926" y="2107568"/>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5199255" y="3475319"/>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GPIOB</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66" name="矩形 165"/>
          <p:cNvSpPr/>
          <p:nvPr/>
        </p:nvSpPr>
        <p:spPr>
          <a:xfrm>
            <a:off x="5939835"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endParaRPr lang="zh-CN" altLang="en-US"/>
          </a:p>
        </p:txBody>
      </p:sp>
      <p:sp>
        <p:nvSpPr>
          <p:cNvPr id="167" name="矩形 166"/>
          <p:cNvSpPr/>
          <p:nvPr/>
        </p:nvSpPr>
        <p:spPr>
          <a:xfrm>
            <a:off x="7024074"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endParaRPr lang="zh-CN" altLang="en-US"/>
          </a:p>
        </p:txBody>
      </p:sp>
      <p:sp>
        <p:nvSpPr>
          <p:cNvPr id="168" name="矩形 167"/>
          <p:cNvSpPr/>
          <p:nvPr/>
        </p:nvSpPr>
        <p:spPr>
          <a:xfrm>
            <a:off x="9019807" y="3475319"/>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PB0</a:t>
            </a:r>
            <a:endParaRPr lang="zh-CN" altLang="en-US"/>
          </a:p>
        </p:txBody>
      </p:sp>
      <p:sp>
        <p:nvSpPr>
          <p:cNvPr id="169" name="矩形 168"/>
          <p:cNvSpPr/>
          <p:nvPr/>
        </p:nvSpPr>
        <p:spPr>
          <a:xfrm>
            <a:off x="9019807" y="388508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a:t>
            </a:r>
            <a:endParaRPr lang="zh-CN" altLang="en-US"/>
          </a:p>
        </p:txBody>
      </p:sp>
      <p:sp>
        <p:nvSpPr>
          <p:cNvPr id="170" name="矩形 169"/>
          <p:cNvSpPr/>
          <p:nvPr/>
        </p:nvSpPr>
        <p:spPr>
          <a:xfrm>
            <a:off x="9019807" y="4305994"/>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PB2</a:t>
            </a:r>
            <a:endParaRPr lang="zh-CN" altLang="en-US"/>
          </a:p>
        </p:txBody>
      </p:sp>
      <p:sp>
        <p:nvSpPr>
          <p:cNvPr id="171" name="矩形 170"/>
          <p:cNvSpPr/>
          <p:nvPr/>
        </p:nvSpPr>
        <p:spPr>
          <a:xfrm>
            <a:off x="9019807" y="5159490"/>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PB15</a:t>
            </a:r>
            <a:endParaRPr lang="zh-CN" altLang="en-US"/>
          </a:p>
        </p:txBody>
      </p:sp>
      <p:sp>
        <p:nvSpPr>
          <p:cNvPr id="172" name="文本框 171"/>
          <p:cNvSpPr txBox="1"/>
          <p:nvPr/>
        </p:nvSpPr>
        <p:spPr>
          <a:xfrm rot="16200000">
            <a:off x="9078916" y="4706602"/>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73" name="肘形连接符 172"/>
          <p:cNvCxnSpPr>
            <a:endCxn id="168" idx="1"/>
          </p:cNvCxnSpPr>
          <p:nvPr/>
        </p:nvCxnSpPr>
        <p:spPr>
          <a:xfrm flipV="1">
            <a:off x="7520448" y="3649234"/>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74" name="肘形连接符 173"/>
          <p:cNvCxnSpPr>
            <a:endCxn id="169" idx="1"/>
          </p:cNvCxnSpPr>
          <p:nvPr/>
        </p:nvCxnSpPr>
        <p:spPr>
          <a:xfrm flipV="1">
            <a:off x="7520448" y="4059002"/>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75" name="肘形连接符 174"/>
          <p:cNvCxnSpPr/>
          <p:nvPr/>
        </p:nvCxnSpPr>
        <p:spPr>
          <a:xfrm>
            <a:off x="7520448" y="4417368"/>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76" name="肘形连接符 175"/>
          <p:cNvCxnSpPr>
            <a:endCxn id="171" idx="1"/>
          </p:cNvCxnSpPr>
          <p:nvPr/>
        </p:nvCxnSpPr>
        <p:spPr>
          <a:xfrm>
            <a:off x="7525336" y="5048240"/>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77" name="文本框 176"/>
          <p:cNvSpPr txBox="1"/>
          <p:nvPr/>
        </p:nvSpPr>
        <p:spPr>
          <a:xfrm rot="16200000">
            <a:off x="7548186" y="4488545"/>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78" name="直接连接符 177"/>
          <p:cNvCxnSpPr/>
          <p:nvPr/>
        </p:nvCxnSpPr>
        <p:spPr>
          <a:xfrm>
            <a:off x="6436209" y="4059001"/>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a:off x="6436209" y="4232916"/>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6436209" y="441397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a:off x="6436209" y="5048240"/>
            <a:ext cx="587865" cy="0"/>
          </a:xfrm>
          <a:prstGeom prst="line">
            <a:avLst/>
          </a:prstGeom>
        </p:spPr>
        <p:style>
          <a:lnRef idx="3">
            <a:schemeClr val="dk1"/>
          </a:lnRef>
          <a:fillRef idx="0">
            <a:schemeClr val="dk1"/>
          </a:fillRef>
          <a:effectRef idx="2">
            <a:schemeClr val="dk1"/>
          </a:effectRef>
          <a:fontRef idx="minor">
            <a:schemeClr val="tx1"/>
          </a:fontRef>
        </p:style>
      </p:cxnSp>
      <p:sp>
        <p:nvSpPr>
          <p:cNvPr id="182" name="文本框 181"/>
          <p:cNvSpPr txBox="1"/>
          <p:nvPr/>
        </p:nvSpPr>
        <p:spPr>
          <a:xfrm rot="16200000">
            <a:off x="6404673" y="4488545"/>
            <a:ext cx="607830" cy="400110"/>
          </a:xfrm>
          <a:prstGeom prst="rect">
            <a:avLst/>
          </a:prstGeom>
          <a:noFill/>
        </p:spPr>
        <p:txBody>
          <a:bodyPr wrap="square" rtlCol="0">
            <a:spAutoFit/>
          </a:bodyPr>
          <a:lstStyle/>
          <a:p>
            <a:pPr algn="ctr"/>
            <a:r>
              <a:rPr lang="en-US" altLang="zh-CN" sz="2000"/>
              <a:t>……</a:t>
            </a:r>
            <a:endParaRPr lang="en-US" altLang="zh-CN" sz="2000"/>
          </a:p>
        </p:txBody>
      </p:sp>
      <p:sp>
        <p:nvSpPr>
          <p:cNvPr id="183" name="左右箭头 182"/>
          <p:cNvSpPr/>
          <p:nvPr/>
        </p:nvSpPr>
        <p:spPr>
          <a:xfrm>
            <a:off x="3819926" y="4320630"/>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rot="16200000">
            <a:off x="6306908" y="5721870"/>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44" name="左右箭头 43"/>
          <p:cNvSpPr/>
          <p:nvPr/>
        </p:nvSpPr>
        <p:spPr>
          <a:xfrm rot="16200000">
            <a:off x="1138783" y="3254585"/>
            <a:ext cx="4967142" cy="827721"/>
          </a:xfrm>
          <a:prstGeom prst="leftRightArrow">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APB2</a:t>
            </a:r>
            <a:endParaRPr lang="zh-CN"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超时时间</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超时时间：</a:t>
            </a:r>
            <a:r>
              <a:rPr lang="en-US" altLang="zh-CN" sz="2800"/>
              <a:t>T</a:t>
            </a:r>
            <a:r>
              <a:rPr lang="en-US" altLang="zh-CN" sz="2800" baseline="-25000"/>
              <a:t>IWDG</a:t>
            </a:r>
            <a:r>
              <a:rPr lang="en-US" altLang="zh-CN" sz="2800"/>
              <a:t> = T</a:t>
            </a:r>
            <a:r>
              <a:rPr lang="en-US" altLang="zh-CN" sz="2800" baseline="-25000"/>
              <a:t>LSI</a:t>
            </a:r>
            <a:r>
              <a:rPr lang="en-US" altLang="zh-CN" sz="2800"/>
              <a:t> × PR</a:t>
            </a:r>
            <a:r>
              <a:rPr lang="zh-CN" altLang="en-US" sz="2800"/>
              <a:t>预分频系数 </a:t>
            </a:r>
            <a:r>
              <a:rPr lang="en-US" altLang="zh-CN" sz="2800"/>
              <a:t>× (RL + 1)</a:t>
            </a:r>
            <a:endParaRPr lang="en-US" altLang="zh-CN" sz="2800"/>
          </a:p>
          <a:p>
            <a:pPr marL="457200" indent="-457200">
              <a:buFont typeface="Arial" panose="02080604020202020204" pitchFamily="34" charset="0"/>
              <a:buChar char="•"/>
            </a:pPr>
            <a:r>
              <a:rPr lang="zh-CN" altLang="en-US" sz="2800"/>
              <a:t>其中：</a:t>
            </a:r>
            <a:r>
              <a:rPr lang="en-US" altLang="zh-CN" sz="2800"/>
              <a:t>T</a:t>
            </a:r>
            <a:r>
              <a:rPr lang="en-US" altLang="zh-CN" sz="2800" baseline="-25000"/>
              <a:t>LSI</a:t>
            </a:r>
            <a:r>
              <a:rPr lang="en-US" altLang="zh-CN" sz="2800"/>
              <a:t> = 1 / F</a:t>
            </a:r>
            <a:r>
              <a:rPr lang="en-US" altLang="zh-CN" sz="2800" baseline="-25000"/>
              <a:t>LSI</a:t>
            </a:r>
            <a:endParaRPr lang="en-US" altLang="zh-CN" sz="2800"/>
          </a:p>
        </p:txBody>
      </p:sp>
      <p:pic>
        <p:nvPicPr>
          <p:cNvPr id="3" name="图片 2"/>
          <p:cNvPicPr>
            <a:picLocks noChangeAspect="1"/>
          </p:cNvPicPr>
          <p:nvPr/>
        </p:nvPicPr>
        <p:blipFill>
          <a:blip r:embed="rId1"/>
          <a:stretch>
            <a:fillRect/>
          </a:stretch>
        </p:blipFill>
        <p:spPr>
          <a:xfrm>
            <a:off x="1647244" y="2679878"/>
            <a:ext cx="8897510" cy="3464869"/>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083245" y="1500418"/>
            <a:ext cx="8025509" cy="4566427"/>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工作特性</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递减计数器</a:t>
            </a:r>
            <a:r>
              <a:rPr lang="en-US" altLang="zh-CN" sz="2800"/>
              <a:t>T[6:0]</a:t>
            </a:r>
            <a:r>
              <a:rPr lang="zh-CN" altLang="en-US" sz="2800"/>
              <a:t>的值小于</a:t>
            </a:r>
            <a:r>
              <a:rPr lang="en-US" altLang="zh-CN" sz="2800"/>
              <a:t>0x40</a:t>
            </a:r>
            <a:r>
              <a:rPr lang="zh-CN" altLang="en-US" sz="2800"/>
              <a:t>时，</a:t>
            </a:r>
            <a:r>
              <a:rPr lang="en-US" altLang="zh-CN" sz="2800"/>
              <a:t>WWDG</a:t>
            </a:r>
            <a:r>
              <a:rPr lang="zh-CN" altLang="en-US" sz="2800"/>
              <a:t>产生复位</a:t>
            </a:r>
            <a:endParaRPr lang="en-US" altLang="zh-CN" sz="2800"/>
          </a:p>
          <a:p>
            <a:pPr marL="457200" indent="-457200">
              <a:buFont typeface="Arial" panose="02080604020202020204" pitchFamily="34" charset="0"/>
              <a:buChar char="•"/>
            </a:pPr>
            <a:r>
              <a:rPr lang="zh-CN" altLang="en-US" sz="2800"/>
              <a:t>递减计数器</a:t>
            </a:r>
            <a:r>
              <a:rPr lang="en-US" altLang="zh-CN" sz="2800"/>
              <a:t>T[6:0]</a:t>
            </a:r>
            <a:r>
              <a:rPr lang="zh-CN" altLang="en-US" sz="2800"/>
              <a:t>在窗口</a:t>
            </a:r>
            <a:r>
              <a:rPr lang="en-US" altLang="zh-CN" sz="2800"/>
              <a:t>W[6:0]</a:t>
            </a:r>
            <a:r>
              <a:rPr lang="zh-CN" altLang="en-US" sz="2800"/>
              <a:t>外被重新装载时，</a:t>
            </a:r>
            <a:r>
              <a:rPr lang="en-US" altLang="zh-CN" sz="2800"/>
              <a:t>WWDG</a:t>
            </a:r>
            <a:r>
              <a:rPr lang="zh-CN" altLang="en-US" sz="2800"/>
              <a:t>产生复位</a:t>
            </a:r>
            <a:endParaRPr lang="en-US" altLang="zh-CN" sz="2800"/>
          </a:p>
          <a:p>
            <a:pPr marL="457200" indent="-457200">
              <a:buFont typeface="Arial" panose="02080604020202020204" pitchFamily="34" charset="0"/>
              <a:buChar char="•"/>
            </a:pPr>
            <a:r>
              <a:rPr lang="zh-CN" altLang="en-US" sz="2800"/>
              <a:t>递减计数器</a:t>
            </a:r>
            <a:r>
              <a:rPr lang="en-US" altLang="zh-CN" sz="2800"/>
              <a:t>T[6:0]</a:t>
            </a:r>
            <a:r>
              <a:rPr lang="zh-CN" altLang="en-US" sz="2800"/>
              <a:t>等于</a:t>
            </a:r>
            <a:r>
              <a:rPr lang="en-US" altLang="zh-CN" sz="2800"/>
              <a:t>0x40</a:t>
            </a:r>
            <a:r>
              <a:rPr lang="zh-CN" altLang="en-US" sz="2800"/>
              <a:t>时可以产生早期唤醒中断（</a:t>
            </a:r>
            <a:r>
              <a:rPr lang="en-US" altLang="zh-CN" sz="2800"/>
              <a:t>EWI</a:t>
            </a:r>
            <a:r>
              <a:rPr lang="zh-CN" altLang="en-US" sz="2800"/>
              <a:t>），用于重装载计数器以避免</a:t>
            </a:r>
            <a:r>
              <a:rPr lang="en-US" altLang="zh-CN" sz="2800"/>
              <a:t>WWDG</a:t>
            </a:r>
            <a:r>
              <a:rPr lang="zh-CN" altLang="en-US" sz="2800"/>
              <a:t>复位</a:t>
            </a:r>
            <a:endParaRPr lang="en-US" altLang="zh-CN" sz="2800"/>
          </a:p>
          <a:p>
            <a:pPr marL="457200" indent="-457200">
              <a:buFont typeface="Arial" panose="02080604020202020204" pitchFamily="34" charset="0"/>
              <a:buChar char="•"/>
            </a:pPr>
            <a:r>
              <a:rPr lang="zh-CN" altLang="en-US" sz="2800"/>
              <a:t>定期写入</a:t>
            </a:r>
            <a:r>
              <a:rPr lang="en-US" altLang="zh-CN" sz="2800"/>
              <a:t>WWDG_CR</a:t>
            </a:r>
            <a:r>
              <a:rPr lang="zh-CN" altLang="en-US" sz="2800"/>
              <a:t>寄存器（喂狗）以避免</a:t>
            </a:r>
            <a:r>
              <a:rPr lang="en-US" altLang="zh-CN" sz="2800"/>
              <a:t>WWDG</a:t>
            </a:r>
            <a:r>
              <a:rPr lang="zh-CN" altLang="en-US" sz="2800"/>
              <a:t>复位</a:t>
            </a:r>
            <a:endParaRPr lang="en-US" altLang="zh-CN" sz="2800"/>
          </a:p>
        </p:txBody>
      </p:sp>
      <p:pic>
        <p:nvPicPr>
          <p:cNvPr id="36" name="图片 35"/>
          <p:cNvPicPr>
            <a:picLocks noChangeAspect="1"/>
          </p:cNvPicPr>
          <p:nvPr/>
        </p:nvPicPr>
        <p:blipFill rotWithShape="1">
          <a:blip r:embed="rId1"/>
          <a:srcRect b="48643"/>
          <a:stretch>
            <a:fillRect/>
          </a:stretch>
        </p:blipFill>
        <p:spPr>
          <a:xfrm>
            <a:off x="2855999" y="3627491"/>
            <a:ext cx="6480000" cy="2832218"/>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超时时间</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rotWithShape="1">
          <a:blip r:embed="rId1"/>
          <a:srcRect t="53840"/>
          <a:stretch>
            <a:fillRect/>
          </a:stretch>
        </p:blipFill>
        <p:spPr>
          <a:xfrm>
            <a:off x="2855999" y="3805746"/>
            <a:ext cx="6480000" cy="2545620"/>
          </a:xfrm>
          <a:prstGeom prst="rect">
            <a:avLst/>
          </a:prstGeom>
        </p:spPr>
      </p:pic>
      <p:sp>
        <p:nvSpPr>
          <p:cNvPr id="5" name="文本框 4"/>
          <p:cNvSpPr txBox="1"/>
          <p:nvPr/>
        </p:nvSpPr>
        <p:spPr>
          <a:xfrm>
            <a:off x="570963" y="1236373"/>
            <a:ext cx="11050073" cy="2246769"/>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超时时间：</a:t>
            </a:r>
            <a:endParaRPr lang="en-US" altLang="zh-CN" sz="2800"/>
          </a:p>
          <a:p>
            <a:r>
              <a:rPr lang="en-US" altLang="zh-CN" sz="2800"/>
              <a:t>	T</a:t>
            </a:r>
            <a:r>
              <a:rPr lang="en-US" altLang="zh-CN" sz="2800" baseline="-25000"/>
              <a:t>WWDG</a:t>
            </a:r>
            <a:r>
              <a:rPr lang="en-US" altLang="zh-CN" sz="2800"/>
              <a:t> = T</a:t>
            </a:r>
            <a:r>
              <a:rPr lang="en-US" altLang="zh-CN" sz="2800" baseline="-25000"/>
              <a:t>PCLK1</a:t>
            </a:r>
            <a:r>
              <a:rPr lang="en-US" altLang="zh-CN" sz="2800"/>
              <a:t> × 4096 × WDGTB</a:t>
            </a:r>
            <a:r>
              <a:rPr lang="zh-CN" altLang="en-US" sz="2800"/>
              <a:t>预分频系数 </a:t>
            </a:r>
            <a:r>
              <a:rPr lang="en-US" altLang="zh-CN" sz="2800"/>
              <a:t>× (T[5:0] + 1)</a:t>
            </a:r>
            <a:endParaRPr lang="en-US" altLang="zh-CN" sz="2800"/>
          </a:p>
          <a:p>
            <a:pPr marL="457200" indent="-457200">
              <a:buFont typeface="Arial" panose="02080604020202020204" pitchFamily="34" charset="0"/>
              <a:buChar char="•"/>
            </a:pPr>
            <a:r>
              <a:rPr lang="zh-CN" altLang="en-US" sz="2800"/>
              <a:t>窗口时间：</a:t>
            </a:r>
            <a:endParaRPr lang="en-US" altLang="zh-CN" sz="2800"/>
          </a:p>
          <a:p>
            <a:r>
              <a:rPr lang="en-US" altLang="zh-CN" sz="2800"/>
              <a:t>	T</a:t>
            </a:r>
            <a:r>
              <a:rPr lang="en-US" altLang="zh-CN" sz="2800" baseline="-25000"/>
              <a:t>WIN</a:t>
            </a:r>
            <a:r>
              <a:rPr lang="en-US" altLang="zh-CN" sz="2800"/>
              <a:t> = T</a:t>
            </a:r>
            <a:r>
              <a:rPr lang="en-US" altLang="zh-CN" sz="2800" baseline="-25000"/>
              <a:t>PCLK1</a:t>
            </a:r>
            <a:r>
              <a:rPr lang="en-US" altLang="zh-CN" sz="2800"/>
              <a:t> × 4096 × WDGTB</a:t>
            </a:r>
            <a:r>
              <a:rPr lang="zh-CN" altLang="en-US" sz="2800"/>
              <a:t>预分频系数 </a:t>
            </a:r>
            <a:r>
              <a:rPr lang="en-US" altLang="zh-CN" sz="2800"/>
              <a:t>× (T[5:0] - W[5:0])</a:t>
            </a:r>
            <a:endParaRPr lang="en-US" altLang="zh-CN" sz="2800"/>
          </a:p>
          <a:p>
            <a:pPr marL="457200" indent="-457200">
              <a:buFont typeface="Arial" panose="02080604020202020204" pitchFamily="34" charset="0"/>
              <a:buChar char="•"/>
            </a:pPr>
            <a:r>
              <a:rPr lang="zh-CN" altLang="en-US" sz="2800"/>
              <a:t>其中：</a:t>
            </a:r>
            <a:r>
              <a:rPr lang="en-US" altLang="zh-CN" sz="2800"/>
              <a:t>T</a:t>
            </a:r>
            <a:r>
              <a:rPr lang="en-US" altLang="zh-CN" sz="2800" baseline="-25000"/>
              <a:t>PCLK1</a:t>
            </a:r>
            <a:r>
              <a:rPr lang="en-US" altLang="zh-CN" sz="2800"/>
              <a:t> = 1 / F</a:t>
            </a:r>
            <a:r>
              <a:rPr lang="en-US" altLang="zh-CN" sz="2800" baseline="-25000"/>
              <a:t>PCLK1</a:t>
            </a:r>
            <a:endParaRPr lang="en-US" altLang="zh-CN" sz="28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和</a:t>
            </a: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对比</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531635" y="1576448"/>
          <a:ext cx="11128729" cy="4251260"/>
        </p:xfrm>
        <a:graphic>
          <a:graphicData uri="http://schemas.openxmlformats.org/drawingml/2006/table">
            <a:tbl>
              <a:tblPr firstRow="1" bandRow="1">
                <a:tableStyleId>{93296810-A885-4BE3-A3E7-6D5BEEA58F35}</a:tableStyleId>
              </a:tblPr>
              <a:tblGrid>
                <a:gridCol w="1768729"/>
                <a:gridCol w="4680000"/>
                <a:gridCol w="4680000"/>
              </a:tblGrid>
              <a:tr h="424000">
                <a:tc>
                  <a:txBody>
                    <a:bodyPr/>
                    <a:lstStyle/>
                    <a:p>
                      <a:pPr algn="ctr"/>
                      <a:endParaRPr lang="zh-CN" altLang="en-US" sz="2000">
                        <a:latin typeface="+mn-lt"/>
                      </a:endParaRPr>
                    </a:p>
                  </a:txBody>
                  <a:tcPr marL="120326" marR="120326" marT="60163" marB="60163" anchor="ctr"/>
                </a:tc>
                <a:tc>
                  <a:txBody>
                    <a:bodyPr/>
                    <a:lstStyle/>
                    <a:p>
                      <a:pPr algn="ctr"/>
                      <a:r>
                        <a:rPr lang="en-US" altLang="zh-CN" sz="2000">
                          <a:latin typeface="+mn-lt"/>
                        </a:rPr>
                        <a:t>IWDG</a:t>
                      </a:r>
                      <a:r>
                        <a:rPr lang="zh-CN" altLang="en-US" sz="2000">
                          <a:latin typeface="+mn-lt"/>
                        </a:rPr>
                        <a:t>独立看门狗</a:t>
                      </a:r>
                      <a:endParaRPr lang="zh-CN" altLang="en-US" sz="2000">
                        <a:latin typeface="+mn-lt"/>
                      </a:endParaRPr>
                    </a:p>
                  </a:txBody>
                  <a:tcPr marL="120326" marR="120326" marT="60163" marB="60163" anchor="ctr"/>
                </a:tc>
                <a:tc>
                  <a:txBody>
                    <a:bodyPr/>
                    <a:lstStyle/>
                    <a:p>
                      <a:pPr algn="ctr"/>
                      <a:r>
                        <a:rPr lang="en-US" altLang="zh-CN" sz="2000">
                          <a:latin typeface="+mn-lt"/>
                        </a:rPr>
                        <a:t>WWDG</a:t>
                      </a:r>
                      <a:r>
                        <a:rPr lang="zh-CN" altLang="en-US" sz="2000">
                          <a:latin typeface="+mn-lt"/>
                        </a:rPr>
                        <a:t>窗口看门狗</a:t>
                      </a:r>
                      <a:endParaRPr lang="zh-CN" altLang="en-US" sz="2000">
                        <a:latin typeface="+mn-lt"/>
                      </a:endParaRPr>
                    </a:p>
                  </a:txBody>
                  <a:tcPr marL="120326" marR="120326" marT="60163" marB="60163" anchor="ctr"/>
                </a:tc>
              </a:tr>
              <a:tr h="424000">
                <a:tc>
                  <a:txBody>
                    <a:bodyPr/>
                    <a:lstStyle/>
                    <a:p>
                      <a:pPr algn="ctr"/>
                      <a:r>
                        <a:rPr lang="zh-CN" altLang="en-US" sz="2000">
                          <a:latin typeface="+mn-lt"/>
                        </a:rPr>
                        <a:t>复位</a:t>
                      </a:r>
                      <a:endParaRPr lang="zh-CN" altLang="en-US" sz="2000">
                        <a:latin typeface="+mn-lt"/>
                      </a:endParaRPr>
                    </a:p>
                  </a:txBody>
                  <a:tcPr marL="120326" marR="120326" marT="60163" marB="60163" anchor="ctr"/>
                </a:tc>
                <a:tc>
                  <a:txBody>
                    <a:bodyPr/>
                    <a:lstStyle/>
                    <a:p>
                      <a:pPr algn="ctr"/>
                      <a:r>
                        <a:rPr lang="zh-CN" altLang="en-US" sz="2000">
                          <a:latin typeface="+mn-lt"/>
                        </a:rPr>
                        <a:t>计数器减到</a:t>
                      </a:r>
                      <a:r>
                        <a:rPr lang="en-US" altLang="zh-CN" sz="2000">
                          <a:latin typeface="+mn-lt"/>
                        </a:rPr>
                        <a:t>0</a:t>
                      </a:r>
                      <a:r>
                        <a:rPr lang="zh-CN" altLang="en-US" sz="2000">
                          <a:latin typeface="+mn-lt"/>
                        </a:rPr>
                        <a:t>后</a:t>
                      </a:r>
                      <a:endParaRPr lang="zh-CN" altLang="en-US" sz="2000">
                        <a:latin typeface="+mn-lt"/>
                      </a:endParaRPr>
                    </a:p>
                  </a:txBody>
                  <a:tcPr marL="120326" marR="120326" marT="60163" marB="60163" anchor="ctr"/>
                </a:tc>
                <a:tc>
                  <a:txBody>
                    <a:bodyPr/>
                    <a:lstStyle/>
                    <a:p>
                      <a:pPr algn="ctr"/>
                      <a:r>
                        <a:rPr lang="zh-CN" altLang="en-US" sz="2000">
                          <a:latin typeface="+mn-lt"/>
                        </a:rPr>
                        <a:t>计数器</a:t>
                      </a:r>
                      <a:r>
                        <a:rPr lang="en-US" altLang="zh-CN" sz="2000">
                          <a:latin typeface="+mn-lt"/>
                        </a:rPr>
                        <a:t>T[5:0]</a:t>
                      </a:r>
                      <a:r>
                        <a:rPr lang="zh-CN" altLang="en-US" sz="2000">
                          <a:latin typeface="+mn-lt"/>
                        </a:rPr>
                        <a:t>减到</a:t>
                      </a:r>
                      <a:r>
                        <a:rPr lang="en-US" altLang="zh-CN" sz="2000">
                          <a:latin typeface="+mn-lt"/>
                        </a:rPr>
                        <a:t>0</a:t>
                      </a:r>
                      <a:r>
                        <a:rPr lang="zh-CN" altLang="en-US" sz="2000">
                          <a:latin typeface="+mn-lt"/>
                        </a:rPr>
                        <a:t>后、过早重装计数器</a:t>
                      </a:r>
                      <a:endParaRPr lang="zh-CN" altLang="en-US" sz="2000">
                        <a:latin typeface="+mn-lt"/>
                      </a:endParaRPr>
                    </a:p>
                  </a:txBody>
                  <a:tcPr marL="120326" marR="120326" marT="60163" marB="60163" anchor="ctr"/>
                </a:tc>
              </a:tr>
              <a:tr h="424000">
                <a:tc>
                  <a:txBody>
                    <a:bodyPr/>
                    <a:lstStyle/>
                    <a:p>
                      <a:pPr algn="ctr"/>
                      <a:r>
                        <a:rPr lang="zh-CN" altLang="en-US" sz="2000">
                          <a:latin typeface="+mn-lt"/>
                        </a:rPr>
                        <a:t>中断</a:t>
                      </a:r>
                      <a:endParaRPr lang="zh-CN" altLang="en-US" sz="2000">
                        <a:latin typeface="+mn-lt"/>
                      </a:endParaRPr>
                    </a:p>
                  </a:txBody>
                  <a:tcPr marL="120326" marR="120326" marT="60163" marB="60163" anchor="ctr"/>
                </a:tc>
                <a:tc>
                  <a:txBody>
                    <a:bodyPr/>
                    <a:lstStyle/>
                    <a:p>
                      <a:pPr algn="ctr"/>
                      <a:r>
                        <a:rPr lang="zh-CN" altLang="en-US" sz="2000">
                          <a:latin typeface="+mn-lt"/>
                        </a:rPr>
                        <a:t>无</a:t>
                      </a:r>
                      <a:endParaRPr lang="zh-CN" altLang="en-US" sz="2000">
                        <a:latin typeface="+mn-lt"/>
                      </a:endParaRPr>
                    </a:p>
                  </a:txBody>
                  <a:tcPr marL="120326" marR="120326" marT="60163" marB="60163" anchor="ctr"/>
                </a:tc>
                <a:tc>
                  <a:txBody>
                    <a:bodyPr/>
                    <a:lstStyle/>
                    <a:p>
                      <a:pPr algn="ctr"/>
                      <a:r>
                        <a:rPr lang="zh-CN" altLang="en-US" sz="2000">
                          <a:latin typeface="+mn-lt"/>
                        </a:rPr>
                        <a:t>早期唤醒中断</a:t>
                      </a:r>
                      <a:endParaRPr lang="zh-CN" altLang="en-US" sz="2000">
                        <a:latin typeface="+mn-lt"/>
                      </a:endParaRPr>
                    </a:p>
                  </a:txBody>
                  <a:tcPr marL="120326" marR="120326" marT="60163" marB="60163" anchor="ctr"/>
                </a:tc>
              </a:tr>
              <a:tr h="424000">
                <a:tc>
                  <a:txBody>
                    <a:bodyPr/>
                    <a:lstStyle/>
                    <a:p>
                      <a:pPr algn="ctr"/>
                      <a:r>
                        <a:rPr lang="zh-CN" altLang="en-US" sz="2000">
                          <a:latin typeface="+mn-lt"/>
                        </a:rPr>
                        <a:t>时钟源</a:t>
                      </a:r>
                      <a:endParaRPr lang="zh-CN" altLang="en-US" sz="2000">
                        <a:latin typeface="+mn-lt"/>
                      </a:endParaRPr>
                    </a:p>
                  </a:txBody>
                  <a:tcPr marL="120326" marR="120326" marT="60163" marB="60163" anchor="ctr"/>
                </a:tc>
                <a:tc>
                  <a:txBody>
                    <a:bodyPr/>
                    <a:lstStyle/>
                    <a:p>
                      <a:pPr algn="ctr"/>
                      <a:r>
                        <a:rPr lang="en-US" altLang="zh-CN" sz="2000">
                          <a:latin typeface="+mn-lt"/>
                        </a:rPr>
                        <a:t>LSI</a:t>
                      </a:r>
                      <a:r>
                        <a:rPr lang="zh-CN" altLang="en-US" sz="2000">
                          <a:latin typeface="+mn-lt"/>
                        </a:rPr>
                        <a:t>（</a:t>
                      </a:r>
                      <a:r>
                        <a:rPr lang="en-US" altLang="zh-CN" sz="2000">
                          <a:latin typeface="+mn-lt"/>
                        </a:rPr>
                        <a:t>40KHz</a:t>
                      </a:r>
                      <a:r>
                        <a:rPr lang="zh-CN" altLang="en-US" sz="2000">
                          <a:latin typeface="+mn-lt"/>
                        </a:rPr>
                        <a:t>）</a:t>
                      </a:r>
                      <a:endParaRPr lang="zh-CN" altLang="en-US" sz="2000">
                        <a:latin typeface="+mn-lt"/>
                      </a:endParaRPr>
                    </a:p>
                  </a:txBody>
                  <a:tcPr marL="120326" marR="120326" marT="60163" marB="60163" anchor="ctr"/>
                </a:tc>
                <a:tc>
                  <a:txBody>
                    <a:bodyPr/>
                    <a:lstStyle/>
                    <a:p>
                      <a:pPr algn="ctr"/>
                      <a:r>
                        <a:rPr lang="en-US" altLang="zh-CN" sz="2000">
                          <a:latin typeface="+mn-lt"/>
                        </a:rPr>
                        <a:t>PCLK1</a:t>
                      </a:r>
                      <a:r>
                        <a:rPr lang="zh-CN" altLang="en-US" sz="2000">
                          <a:latin typeface="+mn-lt"/>
                        </a:rPr>
                        <a:t>（</a:t>
                      </a:r>
                      <a:r>
                        <a:rPr lang="en-US" altLang="zh-CN" sz="2000">
                          <a:latin typeface="+mn-lt"/>
                        </a:rPr>
                        <a:t>36MHz</a:t>
                      </a:r>
                      <a:r>
                        <a:rPr lang="zh-CN" altLang="en-US" sz="2000">
                          <a:latin typeface="+mn-lt"/>
                        </a:rPr>
                        <a:t>）</a:t>
                      </a:r>
                      <a:endParaRPr lang="zh-CN" altLang="en-US" sz="2000">
                        <a:latin typeface="+mn-lt"/>
                      </a:endParaRPr>
                    </a:p>
                  </a:txBody>
                  <a:tcPr marL="120326" marR="120326" marT="60163" marB="60163" anchor="ctr"/>
                </a:tc>
              </a:tr>
              <a:tr h="424000">
                <a:tc>
                  <a:txBody>
                    <a:bodyPr/>
                    <a:lstStyle/>
                    <a:p>
                      <a:pPr algn="ctr"/>
                      <a:r>
                        <a:rPr lang="zh-CN" altLang="en-US" sz="2000">
                          <a:latin typeface="+mn-lt"/>
                        </a:rPr>
                        <a:t>预分频系数</a:t>
                      </a:r>
                      <a:endParaRPr lang="zh-CN" altLang="en-US" sz="2000">
                        <a:latin typeface="+mn-lt"/>
                      </a:endParaRPr>
                    </a:p>
                  </a:txBody>
                  <a:tcPr marL="120326" marR="120326" marT="60163" marB="60163" anchor="ctr"/>
                </a:tc>
                <a:tc>
                  <a:txBody>
                    <a:bodyPr/>
                    <a:lstStyle/>
                    <a:p>
                      <a:pPr algn="ctr"/>
                      <a:r>
                        <a:rPr lang="en-US" altLang="zh-CN" sz="2000">
                          <a:latin typeface="+mn-lt"/>
                        </a:rPr>
                        <a:t>4</a:t>
                      </a:r>
                      <a:r>
                        <a:rPr lang="zh-CN" altLang="en-US" sz="2000">
                          <a:latin typeface="+mn-lt"/>
                        </a:rPr>
                        <a:t>、</a:t>
                      </a:r>
                      <a:r>
                        <a:rPr lang="en-US" altLang="zh-CN" sz="2000">
                          <a:latin typeface="+mn-lt"/>
                        </a:rPr>
                        <a:t>8</a:t>
                      </a:r>
                      <a:r>
                        <a:rPr lang="zh-CN" altLang="en-US" sz="2000">
                          <a:latin typeface="+mn-lt"/>
                        </a:rPr>
                        <a:t>、</a:t>
                      </a:r>
                      <a:r>
                        <a:rPr lang="en-US" altLang="zh-CN" sz="2000">
                          <a:latin typeface="+mn-lt"/>
                        </a:rPr>
                        <a:t>32</a:t>
                      </a:r>
                      <a:r>
                        <a:rPr lang="zh-CN" altLang="en-US" sz="2000">
                          <a:latin typeface="+mn-lt"/>
                        </a:rPr>
                        <a:t>、</a:t>
                      </a:r>
                      <a:r>
                        <a:rPr lang="en-US" altLang="zh-CN" sz="2000">
                          <a:latin typeface="+mn-lt"/>
                        </a:rPr>
                        <a:t>64</a:t>
                      </a:r>
                      <a:r>
                        <a:rPr lang="zh-CN" altLang="en-US" sz="2000">
                          <a:latin typeface="+mn-lt"/>
                        </a:rPr>
                        <a:t>、</a:t>
                      </a:r>
                      <a:r>
                        <a:rPr lang="en-US" altLang="zh-CN" sz="2000">
                          <a:latin typeface="+mn-lt"/>
                        </a:rPr>
                        <a:t>128</a:t>
                      </a:r>
                      <a:r>
                        <a:rPr lang="zh-CN" altLang="en-US" sz="2000">
                          <a:latin typeface="+mn-lt"/>
                        </a:rPr>
                        <a:t>、</a:t>
                      </a:r>
                      <a:r>
                        <a:rPr lang="en-US" altLang="zh-CN" sz="2000">
                          <a:latin typeface="+mn-lt"/>
                        </a:rPr>
                        <a:t>256</a:t>
                      </a:r>
                      <a:endParaRPr lang="zh-CN" altLang="en-US" sz="2000">
                        <a:latin typeface="+mn-lt"/>
                      </a:endParaRPr>
                    </a:p>
                  </a:txBody>
                  <a:tcPr marL="120326" marR="120326" marT="60163" marB="60163" anchor="ctr"/>
                </a:tc>
                <a:tc>
                  <a:txBody>
                    <a:bodyPr/>
                    <a:lstStyle/>
                    <a:p>
                      <a:pPr marL="0" indent="0" algn="ctr">
                        <a:buFont typeface="Arial" panose="02080604020202020204" pitchFamily="34" charset="0"/>
                        <a:buNone/>
                      </a:pPr>
                      <a:r>
                        <a:rPr lang="en-US" altLang="zh-CN" sz="2000">
                          <a:latin typeface="+mn-lt"/>
                        </a:rPr>
                        <a:t>1</a:t>
                      </a:r>
                      <a:r>
                        <a:rPr lang="zh-CN" altLang="en-US" sz="2000">
                          <a:latin typeface="+mn-lt"/>
                        </a:rPr>
                        <a:t>、</a:t>
                      </a:r>
                      <a:r>
                        <a:rPr lang="en-US" altLang="zh-CN" sz="2000">
                          <a:latin typeface="+mn-lt"/>
                        </a:rPr>
                        <a:t>2</a:t>
                      </a:r>
                      <a:r>
                        <a:rPr lang="zh-CN" altLang="en-US" sz="2000">
                          <a:latin typeface="+mn-lt"/>
                        </a:rPr>
                        <a:t>、</a:t>
                      </a:r>
                      <a:r>
                        <a:rPr lang="en-US" altLang="zh-CN" sz="2000">
                          <a:latin typeface="+mn-lt"/>
                        </a:rPr>
                        <a:t>4</a:t>
                      </a:r>
                      <a:r>
                        <a:rPr lang="zh-CN" altLang="en-US" sz="2000">
                          <a:latin typeface="+mn-lt"/>
                        </a:rPr>
                        <a:t>、</a:t>
                      </a:r>
                      <a:r>
                        <a:rPr lang="en-US" altLang="zh-CN" sz="2000">
                          <a:latin typeface="+mn-lt"/>
                        </a:rPr>
                        <a:t>8</a:t>
                      </a:r>
                      <a:endParaRPr lang="en-US" altLang="zh-CN" sz="2000">
                        <a:latin typeface="+mn-lt"/>
                      </a:endParaRPr>
                    </a:p>
                  </a:txBody>
                  <a:tcPr marL="120326" marR="120326" marT="60163" marB="60163" anchor="ctr"/>
                </a:tc>
              </a:tr>
              <a:tr h="424000">
                <a:tc>
                  <a:txBody>
                    <a:bodyPr/>
                    <a:lstStyle/>
                    <a:p>
                      <a:pPr algn="ctr"/>
                      <a:r>
                        <a:rPr lang="zh-CN" altLang="en-US" sz="2000">
                          <a:latin typeface="+mn-lt"/>
                        </a:rPr>
                        <a:t>计数器</a:t>
                      </a:r>
                      <a:endParaRPr lang="zh-CN" altLang="en-US" sz="2000">
                        <a:latin typeface="+mn-lt"/>
                      </a:endParaRPr>
                    </a:p>
                  </a:txBody>
                  <a:tcPr marL="120326" marR="120326" marT="60163" marB="60163" anchor="ctr"/>
                </a:tc>
                <a:tc>
                  <a:txBody>
                    <a:bodyPr/>
                    <a:lstStyle/>
                    <a:p>
                      <a:pPr algn="ctr"/>
                      <a:r>
                        <a:rPr lang="en-US" altLang="zh-CN" sz="2000">
                          <a:latin typeface="+mn-lt"/>
                        </a:rPr>
                        <a:t>12</a:t>
                      </a:r>
                      <a:r>
                        <a:rPr lang="zh-CN" altLang="en-US" sz="2000">
                          <a:latin typeface="+mn-lt"/>
                        </a:rPr>
                        <a:t>位</a:t>
                      </a:r>
                      <a:endParaRPr lang="zh-CN" altLang="en-US" sz="2000">
                        <a:latin typeface="+mn-lt"/>
                      </a:endParaRPr>
                    </a:p>
                  </a:txBody>
                  <a:tcPr marL="120326" marR="120326" marT="60163" marB="60163" anchor="ctr"/>
                </a:tc>
                <a:tc>
                  <a:txBody>
                    <a:bodyPr/>
                    <a:lstStyle/>
                    <a:p>
                      <a:pPr marL="0" indent="0" algn="ctr">
                        <a:buFont typeface="Arial" panose="02080604020202020204" pitchFamily="34" charset="0"/>
                        <a:buNone/>
                      </a:pPr>
                      <a:r>
                        <a:rPr lang="en-US" altLang="zh-CN" sz="2000">
                          <a:latin typeface="+mn-lt"/>
                        </a:rPr>
                        <a:t>6</a:t>
                      </a:r>
                      <a:r>
                        <a:rPr lang="zh-CN" altLang="en-US" sz="2000">
                          <a:latin typeface="+mn-lt"/>
                        </a:rPr>
                        <a:t>位（有效计数）</a:t>
                      </a:r>
                      <a:endParaRPr lang="en-US" altLang="zh-CN" sz="2000">
                        <a:latin typeface="+mn-lt"/>
                      </a:endParaRPr>
                    </a:p>
                  </a:txBody>
                  <a:tcPr marL="120326" marR="120326" marT="60163" marB="60163" anchor="ctr"/>
                </a:tc>
              </a:tr>
              <a:tr h="424000">
                <a:tc>
                  <a:txBody>
                    <a:bodyPr/>
                    <a:lstStyle/>
                    <a:p>
                      <a:pPr algn="ctr"/>
                      <a:r>
                        <a:rPr lang="zh-CN" altLang="en-US" sz="2000">
                          <a:latin typeface="+mn-lt"/>
                        </a:rPr>
                        <a:t>超时时间</a:t>
                      </a:r>
                      <a:endParaRPr lang="zh-CN" altLang="en-US" sz="2000">
                        <a:latin typeface="+mn-lt"/>
                      </a:endParaRPr>
                    </a:p>
                  </a:txBody>
                  <a:tcPr marL="120326" marR="120326" marT="60163" marB="60163" anchor="ctr"/>
                </a:tc>
                <a:tc>
                  <a:txBody>
                    <a:bodyPr/>
                    <a:lstStyle/>
                    <a:p>
                      <a:pPr algn="ctr"/>
                      <a:r>
                        <a:rPr lang="en-US" altLang="zh-CN" sz="2000">
                          <a:latin typeface="+mn-lt"/>
                        </a:rPr>
                        <a:t>0.1ms~26214.4ms</a:t>
                      </a:r>
                      <a:endParaRPr lang="zh-CN" altLang="en-US" sz="2000">
                        <a:latin typeface="+mn-lt"/>
                      </a:endParaRPr>
                    </a:p>
                  </a:txBody>
                  <a:tcPr marL="120326" marR="120326" marT="60163" marB="60163" anchor="ctr"/>
                </a:tc>
                <a:tc>
                  <a:txBody>
                    <a:bodyPr/>
                    <a:lstStyle/>
                    <a:p>
                      <a:pPr marL="0" indent="0" algn="ctr">
                        <a:buFont typeface="Arial" panose="02080604020202020204" pitchFamily="34" charset="0"/>
                        <a:buNone/>
                      </a:pPr>
                      <a:r>
                        <a:rPr lang="en-US" altLang="zh-CN" sz="2000">
                          <a:latin typeface="+mn-lt"/>
                        </a:rPr>
                        <a:t>113us~58.25ms</a:t>
                      </a:r>
                      <a:endParaRPr lang="en-US" altLang="zh-CN" sz="2000">
                        <a:latin typeface="+mn-lt"/>
                      </a:endParaRPr>
                    </a:p>
                  </a:txBody>
                  <a:tcPr marL="120326" marR="120326" marT="60163" marB="60163" anchor="ctr"/>
                </a:tc>
              </a:tr>
              <a:tr h="424000">
                <a:tc>
                  <a:txBody>
                    <a:bodyPr/>
                    <a:lstStyle/>
                    <a:p>
                      <a:pPr algn="ctr"/>
                      <a:r>
                        <a:rPr lang="zh-CN" altLang="en-US" sz="2000">
                          <a:latin typeface="+mn-lt"/>
                        </a:rPr>
                        <a:t>喂狗方式</a:t>
                      </a:r>
                      <a:endParaRPr lang="zh-CN" altLang="en-US" sz="2000">
                        <a:latin typeface="+mn-lt"/>
                      </a:endParaRPr>
                    </a:p>
                  </a:txBody>
                  <a:tcPr marL="120326" marR="120326" marT="60163" marB="60163" anchor="ctr"/>
                </a:tc>
                <a:tc>
                  <a:txBody>
                    <a:bodyPr/>
                    <a:lstStyle/>
                    <a:p>
                      <a:pPr algn="ctr"/>
                      <a:r>
                        <a:rPr lang="zh-CN" altLang="en-US" sz="2000">
                          <a:latin typeface="+mn-lt"/>
                        </a:rPr>
                        <a:t>写入键寄存器，重装固定值</a:t>
                      </a:r>
                      <a:r>
                        <a:rPr lang="en-US" altLang="zh-CN" sz="2000">
                          <a:latin typeface="+mn-lt"/>
                        </a:rPr>
                        <a:t>RLR</a:t>
                      </a:r>
                      <a:endParaRPr lang="zh-CN" altLang="en-US" sz="2000">
                        <a:latin typeface="+mn-lt"/>
                      </a:endParaRPr>
                    </a:p>
                  </a:txBody>
                  <a:tcPr marL="120326" marR="120326" marT="60163" marB="60163" anchor="ctr"/>
                </a:tc>
                <a:tc>
                  <a:txBody>
                    <a:bodyPr/>
                    <a:lstStyle/>
                    <a:p>
                      <a:pPr marL="0" indent="0" algn="ctr">
                        <a:buFont typeface="Arial" panose="02080604020202020204" pitchFamily="34" charset="0"/>
                        <a:buNone/>
                      </a:pPr>
                      <a:r>
                        <a:rPr lang="zh-CN" altLang="en-US" sz="2000">
                          <a:latin typeface="+mn-lt"/>
                        </a:rPr>
                        <a:t>直接写入计数器，写多少重装多少</a:t>
                      </a:r>
                      <a:endParaRPr lang="en-US" altLang="zh-CN" sz="2000">
                        <a:latin typeface="+mn-lt"/>
                      </a:endParaRPr>
                    </a:p>
                  </a:txBody>
                  <a:tcPr marL="120326" marR="120326" marT="60163" marB="60163" anchor="ctr"/>
                </a:tc>
              </a:tr>
              <a:tr h="424000">
                <a:tc>
                  <a:txBody>
                    <a:bodyPr/>
                    <a:lstStyle/>
                    <a:p>
                      <a:pPr algn="ctr"/>
                      <a:r>
                        <a:rPr lang="zh-CN" altLang="en-US" sz="2000">
                          <a:latin typeface="+mn-lt"/>
                        </a:rPr>
                        <a:t>防误操作</a:t>
                      </a:r>
                      <a:endParaRPr lang="zh-CN" altLang="en-US" sz="2000">
                        <a:latin typeface="+mn-lt"/>
                      </a:endParaRPr>
                    </a:p>
                  </a:txBody>
                  <a:tcPr marL="120326" marR="120326" marT="60163" marB="60163" anchor="ctr"/>
                </a:tc>
                <a:tc>
                  <a:txBody>
                    <a:bodyPr/>
                    <a:lstStyle/>
                    <a:p>
                      <a:pPr algn="ctr"/>
                      <a:r>
                        <a:rPr lang="zh-CN" altLang="en-US" sz="2000">
                          <a:latin typeface="+mn-lt"/>
                        </a:rPr>
                        <a:t>键寄存器和写保护</a:t>
                      </a:r>
                      <a:endParaRPr lang="zh-CN" altLang="en-US" sz="2000">
                        <a:latin typeface="+mn-lt"/>
                      </a:endParaRPr>
                    </a:p>
                  </a:txBody>
                  <a:tcPr marL="120326" marR="120326" marT="60163" marB="60163" anchor="ctr"/>
                </a:tc>
                <a:tc>
                  <a:txBody>
                    <a:bodyPr/>
                    <a:lstStyle/>
                    <a:p>
                      <a:pPr marL="0" indent="0" algn="ctr">
                        <a:buFont typeface="Arial" panose="02080604020202020204" pitchFamily="34" charset="0"/>
                        <a:buNone/>
                      </a:pPr>
                      <a:r>
                        <a:rPr lang="zh-CN" altLang="en-US" sz="2000">
                          <a:latin typeface="+mn-lt"/>
                        </a:rPr>
                        <a:t>无</a:t>
                      </a:r>
                      <a:endParaRPr lang="en-US" altLang="zh-CN" sz="2000">
                        <a:latin typeface="+mn-lt"/>
                      </a:endParaRPr>
                    </a:p>
                  </a:txBody>
                  <a:tcPr marL="120326" marR="120326" marT="60163" marB="60163" anchor="ctr"/>
                </a:tc>
              </a:tr>
              <a:tr h="424000">
                <a:tc>
                  <a:txBody>
                    <a:bodyPr/>
                    <a:lstStyle/>
                    <a:p>
                      <a:pPr algn="ctr"/>
                      <a:r>
                        <a:rPr lang="zh-CN" altLang="en-US" sz="2000">
                          <a:latin typeface="+mn-lt"/>
                        </a:rPr>
                        <a:t>用途</a:t>
                      </a:r>
                      <a:endParaRPr lang="zh-CN" altLang="en-US" sz="2000">
                        <a:latin typeface="+mn-lt"/>
                      </a:endParaRPr>
                    </a:p>
                  </a:txBody>
                  <a:tcPr marL="120326" marR="120326" marT="60163" marB="60163" anchor="ctr"/>
                </a:tc>
                <a:tc>
                  <a:txBody>
                    <a:bodyPr/>
                    <a:lstStyle/>
                    <a:p>
                      <a:pPr algn="ctr"/>
                      <a:r>
                        <a:rPr lang="zh-CN" altLang="en-US" sz="2000"/>
                        <a:t>独立工作，对时间精度要求较低</a:t>
                      </a:r>
                      <a:endParaRPr lang="zh-CN" altLang="en-US" sz="2000">
                        <a:latin typeface="+mn-lt"/>
                      </a:endParaRPr>
                    </a:p>
                  </a:txBody>
                  <a:tcPr marL="120326" marR="120326" marT="60163" marB="60163" anchor="ctr"/>
                </a:tc>
                <a:tc>
                  <a:txBody>
                    <a:bodyPr/>
                    <a:lstStyle/>
                    <a:p>
                      <a:pPr marL="0" indent="0" algn="ctr">
                        <a:buFont typeface="Arial" panose="02080604020202020204" pitchFamily="34" charset="0"/>
                        <a:buNone/>
                      </a:pPr>
                      <a:r>
                        <a:rPr lang="zh-CN" altLang="en-US" sz="2000"/>
                        <a:t>要求看门狗在精确计时窗口起作用</a:t>
                      </a:r>
                      <a:endParaRPr lang="en-US" altLang="zh-CN" sz="2000">
                        <a:latin typeface="+mn-lt"/>
                      </a:endParaRPr>
                    </a:p>
                  </a:txBody>
                  <a:tcPr marL="120326" marR="120326" marT="60163" marB="60163" anchor="ct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STM32F1</a:t>
            </a:r>
            <a:r>
              <a:rPr lang="zh-CN" altLang="en-US" sz="2800"/>
              <a:t>系列的</a:t>
            </a:r>
            <a:r>
              <a:rPr lang="en-US" altLang="zh-CN" sz="2800"/>
              <a:t>FLASH</a:t>
            </a:r>
            <a:r>
              <a:rPr lang="zh-CN" altLang="en-US" sz="2800"/>
              <a:t>包含程序存储器、系统存储器和选项字节三个部分，通过闪存存储器接口（外设）可以对程序存储器和选项字节进行擦除和编程</a:t>
            </a:r>
            <a:endParaRPr lang="en-US" altLang="zh-CN" sz="2800"/>
          </a:p>
          <a:p>
            <a:pPr marL="457200" indent="-457200">
              <a:buFont typeface="Arial" panose="02080604020202020204" pitchFamily="34" charset="0"/>
              <a:buChar char="•"/>
            </a:pPr>
            <a:r>
              <a:rPr lang="zh-CN" altLang="en-US" sz="2800"/>
              <a:t>读写</a:t>
            </a:r>
            <a:r>
              <a:rPr lang="en-US" altLang="zh-CN" sz="2800"/>
              <a:t>FLASH</a:t>
            </a:r>
            <a:r>
              <a:rPr lang="zh-CN" altLang="en-US" sz="2800"/>
              <a:t>的用途：</a:t>
            </a:r>
            <a:endParaRPr lang="en-US" altLang="zh-CN" sz="2800"/>
          </a:p>
          <a:p>
            <a:pPr lvl="1"/>
            <a:r>
              <a:rPr lang="en-US" altLang="zh-CN" sz="2800"/>
              <a:t>	</a:t>
            </a:r>
            <a:r>
              <a:rPr lang="zh-CN" altLang="en-US" sz="2800"/>
              <a:t>利用程序存储器的剩余空间来保存掉电不丢失的用户数据</a:t>
            </a:r>
            <a:endParaRPr lang="en-US" altLang="zh-CN" sz="2800"/>
          </a:p>
          <a:p>
            <a:pPr lvl="1"/>
            <a:r>
              <a:rPr lang="en-US" altLang="zh-CN" sz="2800"/>
              <a:t>	</a:t>
            </a:r>
            <a:r>
              <a:rPr lang="zh-CN" altLang="en-US" sz="2800"/>
              <a:t>通过在程序中编程（</a:t>
            </a:r>
            <a:r>
              <a:rPr lang="en-US" altLang="zh-CN" sz="2800"/>
              <a:t>IAP</a:t>
            </a:r>
            <a:r>
              <a:rPr lang="zh-CN" altLang="en-US" sz="2800"/>
              <a:t>），实现程序的自我更新</a:t>
            </a:r>
            <a:endParaRPr lang="en-US" altLang="zh-CN" sz="2800"/>
          </a:p>
          <a:p>
            <a:pPr marL="457200" indent="-457200">
              <a:buFont typeface="Arial" panose="02080604020202020204" pitchFamily="34" charset="0"/>
              <a:buChar char="•"/>
            </a:pPr>
            <a:r>
              <a:rPr lang="zh-CN" altLang="en-US" sz="2800"/>
              <a:t>在线编程（</a:t>
            </a:r>
            <a:r>
              <a:rPr lang="en-US" altLang="zh-CN" sz="2800"/>
              <a:t>In-Circuit Programming – ICP</a:t>
            </a:r>
            <a:r>
              <a:rPr lang="zh-CN" altLang="en-US" sz="2800"/>
              <a:t>）用于更新程序存储器的全部内容，它通过</a:t>
            </a:r>
            <a:r>
              <a:rPr lang="en-US" altLang="zh-CN" sz="2800"/>
              <a:t>JTAG</a:t>
            </a:r>
            <a:r>
              <a:rPr lang="zh-CN" altLang="en-US" sz="2800"/>
              <a:t>、</a:t>
            </a:r>
            <a:r>
              <a:rPr lang="en-US" altLang="zh-CN" sz="2800"/>
              <a:t>SWD</a:t>
            </a:r>
            <a:r>
              <a:rPr lang="zh-CN" altLang="en-US" sz="2800"/>
              <a:t>协议或系统加载程序（</a:t>
            </a:r>
            <a:r>
              <a:rPr lang="en-US" altLang="zh-CN" sz="2800"/>
              <a:t>Bootloader</a:t>
            </a:r>
            <a:r>
              <a:rPr lang="zh-CN" altLang="en-US" sz="2800"/>
              <a:t>）下载程序</a:t>
            </a:r>
            <a:endParaRPr lang="en-US" altLang="zh-CN" sz="2800"/>
          </a:p>
          <a:p>
            <a:pPr marL="457200" indent="-457200">
              <a:buFont typeface="Arial" panose="02080604020202020204" pitchFamily="34" charset="0"/>
              <a:buChar char="•"/>
            </a:pPr>
            <a:r>
              <a:rPr lang="zh-CN" altLang="en-US" sz="2800"/>
              <a:t>在程序中编程（</a:t>
            </a:r>
            <a:r>
              <a:rPr lang="en-US" altLang="zh-CN" sz="2800"/>
              <a:t>In-Application Programming – IAP</a:t>
            </a:r>
            <a:r>
              <a:rPr lang="zh-CN" altLang="en-US" sz="2800"/>
              <a:t>）可以使用微控制器支持的任一种通信接口下载程序</a:t>
            </a:r>
            <a:endParaRPr lang="en-US" altLang="zh-CN" sz="28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闪存模块组织</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763763" y="1146211"/>
            <a:ext cx="6664473" cy="5190978"/>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017767" y="983946"/>
            <a:ext cx="10289484" cy="55599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343774" y="1103594"/>
            <a:ext cx="3893263" cy="3436600"/>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graphicFrame>
        <p:nvGraphicFramePr>
          <p:cNvPr id="3" name="表格 5"/>
          <p:cNvGraphicFramePr>
            <a:graphicFrameLocks noGrp="1"/>
          </p:cNvGraphicFramePr>
          <p:nvPr/>
        </p:nvGraphicFramePr>
        <p:xfrm>
          <a:off x="7074613" y="1478495"/>
          <a:ext cx="1942781" cy="2966720"/>
        </p:xfrm>
        <a:graphic>
          <a:graphicData uri="http://schemas.openxmlformats.org/drawingml/2006/table">
            <a:tbl>
              <a:tblPr bandRow="1">
                <a:tableStyleId>{93296810-A885-4BE3-A3E7-6D5BEEA58F35}</a:tableStyleId>
              </a:tblPr>
              <a:tblGrid>
                <a:gridCol w="1942781"/>
              </a:tblGrid>
              <a:tr h="370840">
                <a:tc>
                  <a:txBody>
                    <a:bodyPr/>
                    <a:lstStyle/>
                    <a:p>
                      <a:pPr algn="ctr"/>
                      <a:r>
                        <a:rPr lang="zh-CN" altLang="en-US"/>
                        <a:t>页</a:t>
                      </a:r>
                      <a:r>
                        <a:rPr lang="en-US" altLang="zh-CN"/>
                        <a:t>0</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1</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2</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3</a:t>
                      </a:r>
                      <a:r>
                        <a:rPr lang="zh-CN" altLang="en-US"/>
                        <a:t>（</a:t>
                      </a:r>
                      <a:r>
                        <a:rPr lang="en-US" altLang="zh-CN"/>
                        <a:t>1K</a:t>
                      </a:r>
                      <a:r>
                        <a:rPr lang="zh-CN" altLang="en-US"/>
                        <a:t>）</a:t>
                      </a:r>
                      <a:endParaRPr lang="zh-CN" altLang="en-US"/>
                    </a:p>
                  </a:txBody>
                  <a:tcPr/>
                </a:tc>
              </a:tr>
              <a:tr h="370840">
                <a:tc>
                  <a:txBody>
                    <a:bodyPr/>
                    <a:lstStyle/>
                    <a:p>
                      <a:pPr algn="ctr"/>
                      <a:r>
                        <a:rPr lang="en-US" altLang="zh-CN"/>
                        <a:t>…</a:t>
                      </a:r>
                      <a:endParaRPr lang="zh-CN" altLang="en-US"/>
                    </a:p>
                  </a:txBody>
                  <a:tcPr/>
                </a:tc>
              </a:tr>
              <a:tr h="370840">
                <a:tc>
                  <a:txBody>
                    <a:bodyPr/>
                    <a:lstStyle/>
                    <a:p>
                      <a:pPr algn="ctr"/>
                      <a:r>
                        <a:rPr lang="zh-CN" altLang="en-US"/>
                        <a:t>页</a:t>
                      </a:r>
                      <a:r>
                        <a:rPr lang="en-US" altLang="zh-CN"/>
                        <a:t>61</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62</a:t>
                      </a:r>
                      <a:r>
                        <a:rPr lang="zh-CN" altLang="en-US"/>
                        <a:t>（</a:t>
                      </a:r>
                      <a:r>
                        <a:rPr lang="en-US" altLang="zh-CN"/>
                        <a:t>1K</a:t>
                      </a:r>
                      <a:r>
                        <a:rPr lang="zh-CN" altLang="en-US"/>
                        <a:t>）</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页</a:t>
                      </a:r>
                      <a:r>
                        <a:rPr lang="en-US" altLang="zh-CN"/>
                        <a:t>63</a:t>
                      </a:r>
                      <a:r>
                        <a:rPr lang="zh-CN" altLang="en-US"/>
                        <a:t>（</a:t>
                      </a:r>
                      <a:r>
                        <a:rPr lang="en-US" altLang="zh-CN"/>
                        <a:t>1K</a:t>
                      </a:r>
                      <a:r>
                        <a:rPr lang="zh-CN" altLang="en-US"/>
                        <a:t>）</a:t>
                      </a:r>
                      <a:endParaRPr lang="zh-CN" altLang="en-US"/>
                    </a:p>
                  </a:txBody>
                  <a:tcPr/>
                </a:tc>
              </a:tr>
            </a:tbl>
          </a:graphicData>
        </a:graphic>
      </p:graphicFrame>
      <p:sp>
        <p:nvSpPr>
          <p:cNvPr id="2" name="文本框 1"/>
          <p:cNvSpPr txBox="1"/>
          <p:nvPr/>
        </p:nvSpPr>
        <p:spPr>
          <a:xfrm>
            <a:off x="5563416" y="1478495"/>
            <a:ext cx="1511198" cy="369332"/>
          </a:xfrm>
          <a:prstGeom prst="rect">
            <a:avLst/>
          </a:prstGeom>
          <a:noFill/>
        </p:spPr>
        <p:txBody>
          <a:bodyPr wrap="square" rtlCol="0">
            <a:spAutoFit/>
          </a:bodyPr>
          <a:lstStyle/>
          <a:p>
            <a:pPr algn="ctr"/>
            <a:r>
              <a:rPr lang="en-US" altLang="zh-CN"/>
              <a:t>0x0800 0000</a:t>
            </a:r>
            <a:endParaRPr lang="zh-CN" altLang="en-US"/>
          </a:p>
        </p:txBody>
      </p:sp>
      <p:sp>
        <p:nvSpPr>
          <p:cNvPr id="7" name="文本框 6"/>
          <p:cNvSpPr txBox="1"/>
          <p:nvPr/>
        </p:nvSpPr>
        <p:spPr>
          <a:xfrm>
            <a:off x="5563416" y="1849658"/>
            <a:ext cx="1511198" cy="369332"/>
          </a:xfrm>
          <a:prstGeom prst="rect">
            <a:avLst/>
          </a:prstGeom>
          <a:noFill/>
        </p:spPr>
        <p:txBody>
          <a:bodyPr wrap="square" rtlCol="0">
            <a:spAutoFit/>
          </a:bodyPr>
          <a:lstStyle/>
          <a:p>
            <a:pPr algn="ctr"/>
            <a:r>
              <a:rPr lang="en-US" altLang="zh-CN"/>
              <a:t>0x0800 0400</a:t>
            </a:r>
            <a:endParaRPr lang="zh-CN" altLang="en-US"/>
          </a:p>
        </p:txBody>
      </p:sp>
      <p:sp>
        <p:nvSpPr>
          <p:cNvPr id="8" name="文本框 7"/>
          <p:cNvSpPr txBox="1"/>
          <p:nvPr/>
        </p:nvSpPr>
        <p:spPr>
          <a:xfrm>
            <a:off x="5563416" y="2220821"/>
            <a:ext cx="1511198" cy="369332"/>
          </a:xfrm>
          <a:prstGeom prst="rect">
            <a:avLst/>
          </a:prstGeom>
          <a:noFill/>
        </p:spPr>
        <p:txBody>
          <a:bodyPr wrap="square" rtlCol="0">
            <a:spAutoFit/>
          </a:bodyPr>
          <a:lstStyle/>
          <a:p>
            <a:pPr algn="ctr"/>
            <a:r>
              <a:rPr lang="en-US" altLang="zh-CN"/>
              <a:t>0x0800 0800</a:t>
            </a:r>
            <a:endParaRPr lang="zh-CN" altLang="en-US"/>
          </a:p>
        </p:txBody>
      </p:sp>
      <p:sp>
        <p:nvSpPr>
          <p:cNvPr id="9" name="文本框 8"/>
          <p:cNvSpPr txBox="1"/>
          <p:nvPr/>
        </p:nvSpPr>
        <p:spPr>
          <a:xfrm>
            <a:off x="5563416" y="2591984"/>
            <a:ext cx="1511198" cy="369332"/>
          </a:xfrm>
          <a:prstGeom prst="rect">
            <a:avLst/>
          </a:prstGeom>
          <a:noFill/>
        </p:spPr>
        <p:txBody>
          <a:bodyPr wrap="square" rtlCol="0">
            <a:spAutoFit/>
          </a:bodyPr>
          <a:lstStyle/>
          <a:p>
            <a:pPr algn="ctr"/>
            <a:r>
              <a:rPr lang="en-US" altLang="zh-CN"/>
              <a:t>0x0800 0C00</a:t>
            </a:r>
            <a:endParaRPr lang="zh-CN" altLang="en-US"/>
          </a:p>
        </p:txBody>
      </p:sp>
      <p:sp>
        <p:nvSpPr>
          <p:cNvPr id="13" name="文本框 12"/>
          <p:cNvSpPr txBox="1"/>
          <p:nvPr/>
        </p:nvSpPr>
        <p:spPr>
          <a:xfrm>
            <a:off x="5563416" y="4076637"/>
            <a:ext cx="1511198" cy="369332"/>
          </a:xfrm>
          <a:prstGeom prst="rect">
            <a:avLst/>
          </a:prstGeom>
          <a:noFill/>
        </p:spPr>
        <p:txBody>
          <a:bodyPr wrap="square" rtlCol="0">
            <a:spAutoFit/>
          </a:bodyPr>
          <a:lstStyle/>
          <a:p>
            <a:pPr algn="ctr"/>
            <a:r>
              <a:rPr lang="en-US" altLang="zh-CN"/>
              <a:t>0x0800 FC00</a:t>
            </a:r>
            <a:endParaRPr lang="zh-CN" altLang="en-US"/>
          </a:p>
        </p:txBody>
      </p:sp>
      <p:sp>
        <p:nvSpPr>
          <p:cNvPr id="14" name="文本框 13"/>
          <p:cNvSpPr txBox="1"/>
          <p:nvPr/>
        </p:nvSpPr>
        <p:spPr>
          <a:xfrm>
            <a:off x="5563416" y="3705473"/>
            <a:ext cx="1511198" cy="369332"/>
          </a:xfrm>
          <a:prstGeom prst="rect">
            <a:avLst/>
          </a:prstGeom>
          <a:noFill/>
        </p:spPr>
        <p:txBody>
          <a:bodyPr wrap="square" rtlCol="0">
            <a:spAutoFit/>
          </a:bodyPr>
          <a:lstStyle/>
          <a:p>
            <a:pPr algn="ctr"/>
            <a:r>
              <a:rPr lang="en-US" altLang="zh-CN"/>
              <a:t>0x0800 F800</a:t>
            </a:r>
            <a:endParaRPr lang="zh-CN" altLang="en-US"/>
          </a:p>
        </p:txBody>
      </p:sp>
      <p:sp>
        <p:nvSpPr>
          <p:cNvPr id="16" name="文本框 15"/>
          <p:cNvSpPr txBox="1"/>
          <p:nvPr/>
        </p:nvSpPr>
        <p:spPr>
          <a:xfrm>
            <a:off x="5563416" y="3334310"/>
            <a:ext cx="1511198" cy="369332"/>
          </a:xfrm>
          <a:prstGeom prst="rect">
            <a:avLst/>
          </a:prstGeom>
          <a:noFill/>
        </p:spPr>
        <p:txBody>
          <a:bodyPr wrap="square" rtlCol="0">
            <a:spAutoFit/>
          </a:bodyPr>
          <a:lstStyle/>
          <a:p>
            <a:pPr algn="ctr"/>
            <a:r>
              <a:rPr lang="en-US" altLang="zh-CN"/>
              <a:t>0x0800 F400</a:t>
            </a:r>
            <a:endParaRPr lang="zh-CN" altLang="en-US"/>
          </a:p>
        </p:txBody>
      </p:sp>
      <p:sp>
        <p:nvSpPr>
          <p:cNvPr id="17" name="文本框 16"/>
          <p:cNvSpPr txBox="1"/>
          <p:nvPr/>
        </p:nvSpPr>
        <p:spPr>
          <a:xfrm>
            <a:off x="5563416" y="2963147"/>
            <a:ext cx="1511198" cy="369332"/>
          </a:xfrm>
          <a:prstGeom prst="rect">
            <a:avLst/>
          </a:prstGeom>
          <a:noFill/>
        </p:spPr>
        <p:txBody>
          <a:bodyPr wrap="square" rtlCol="0">
            <a:spAutoFit/>
          </a:bodyPr>
          <a:lstStyle/>
          <a:p>
            <a:pPr algn="ctr"/>
            <a:r>
              <a:rPr lang="en-US" altLang="zh-CN"/>
              <a:t>…</a:t>
            </a:r>
            <a:endParaRPr lang="zh-CN" altLang="en-US"/>
          </a:p>
        </p:txBody>
      </p:sp>
      <p:sp>
        <p:nvSpPr>
          <p:cNvPr id="20" name="文本框 19"/>
          <p:cNvSpPr txBox="1"/>
          <p:nvPr/>
        </p:nvSpPr>
        <p:spPr>
          <a:xfrm>
            <a:off x="5905381" y="1103594"/>
            <a:ext cx="2770048" cy="369332"/>
          </a:xfrm>
          <a:prstGeom prst="rect">
            <a:avLst/>
          </a:prstGeom>
          <a:noFill/>
        </p:spPr>
        <p:txBody>
          <a:bodyPr wrap="square" rtlCol="0">
            <a:spAutoFit/>
          </a:bodyPr>
          <a:lstStyle/>
          <a:p>
            <a:pPr algn="ctr"/>
            <a:r>
              <a:rPr lang="zh-CN" altLang="en-US">
                <a:solidFill>
                  <a:schemeClr val="bg1"/>
                </a:solidFill>
              </a:rPr>
              <a:t>程序存储器（</a:t>
            </a:r>
            <a:r>
              <a:rPr lang="en-US" altLang="zh-CN">
                <a:solidFill>
                  <a:schemeClr val="bg1"/>
                </a:solidFill>
              </a:rPr>
              <a:t>C8T6-64K</a:t>
            </a:r>
            <a:r>
              <a:rPr lang="zh-CN" altLang="en-US">
                <a:solidFill>
                  <a:schemeClr val="bg1"/>
                </a:solidFill>
              </a:rPr>
              <a:t>）</a:t>
            </a:r>
            <a:endParaRPr lang="zh-CN" altLang="en-US">
              <a:solidFill>
                <a:schemeClr val="bg1"/>
              </a:solidFill>
            </a:endParaRPr>
          </a:p>
        </p:txBody>
      </p:sp>
      <p:sp>
        <p:nvSpPr>
          <p:cNvPr id="22" name="矩形 21"/>
          <p:cNvSpPr/>
          <p:nvPr/>
        </p:nvSpPr>
        <p:spPr>
          <a:xfrm>
            <a:off x="5343773" y="4634814"/>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3" name="文本框 22"/>
          <p:cNvSpPr txBox="1"/>
          <p:nvPr/>
        </p:nvSpPr>
        <p:spPr>
          <a:xfrm>
            <a:off x="5905381" y="4651702"/>
            <a:ext cx="2770048" cy="369332"/>
          </a:xfrm>
          <a:prstGeom prst="rect">
            <a:avLst/>
          </a:prstGeom>
          <a:noFill/>
        </p:spPr>
        <p:txBody>
          <a:bodyPr wrap="square" rtlCol="0">
            <a:spAutoFit/>
          </a:bodyPr>
          <a:lstStyle/>
          <a:p>
            <a:pPr algn="ctr"/>
            <a:r>
              <a:rPr lang="zh-CN" altLang="en-US">
                <a:solidFill>
                  <a:schemeClr val="bg1"/>
                </a:solidFill>
              </a:rPr>
              <a:t>系统存储器</a:t>
            </a:r>
            <a:endParaRPr lang="zh-CN" altLang="en-US">
              <a:solidFill>
                <a:schemeClr val="bg1"/>
              </a:solidFill>
            </a:endParaRPr>
          </a:p>
        </p:txBody>
      </p:sp>
      <p:sp>
        <p:nvSpPr>
          <p:cNvPr id="24" name="矩形 23"/>
          <p:cNvSpPr/>
          <p:nvPr/>
        </p:nvSpPr>
        <p:spPr>
          <a:xfrm>
            <a:off x="5343773" y="5565805"/>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5" name="文本框 24"/>
          <p:cNvSpPr txBox="1"/>
          <p:nvPr/>
        </p:nvSpPr>
        <p:spPr>
          <a:xfrm>
            <a:off x="5905381" y="5565805"/>
            <a:ext cx="2770048" cy="369332"/>
          </a:xfrm>
          <a:prstGeom prst="rect">
            <a:avLst/>
          </a:prstGeom>
          <a:noFill/>
        </p:spPr>
        <p:txBody>
          <a:bodyPr wrap="square" rtlCol="0">
            <a:spAutoFit/>
          </a:bodyPr>
          <a:lstStyle/>
          <a:p>
            <a:pPr algn="ctr"/>
            <a:r>
              <a:rPr lang="zh-CN" altLang="en-US">
                <a:solidFill>
                  <a:schemeClr val="bg1"/>
                </a:solidFill>
              </a:rPr>
              <a:t>选项字节</a:t>
            </a:r>
            <a:endParaRPr lang="zh-CN" altLang="en-US">
              <a:solidFill>
                <a:schemeClr val="bg1"/>
              </a:solidFill>
            </a:endParaRPr>
          </a:p>
        </p:txBody>
      </p:sp>
      <p:graphicFrame>
        <p:nvGraphicFramePr>
          <p:cNvPr id="26" name="表格 5"/>
          <p:cNvGraphicFramePr>
            <a:graphicFrameLocks noGrp="1"/>
          </p:cNvGraphicFramePr>
          <p:nvPr/>
        </p:nvGraphicFramePr>
        <p:xfrm>
          <a:off x="7074613" y="5028095"/>
          <a:ext cx="1942781" cy="370840"/>
        </p:xfrm>
        <a:graphic>
          <a:graphicData uri="http://schemas.openxmlformats.org/drawingml/2006/table">
            <a:tbl>
              <a:tblPr bandRow="1">
                <a:tableStyleId>{93296810-A885-4BE3-A3E7-6D5BEEA58F35}</a:tableStyleId>
              </a:tblPr>
              <a:tblGrid>
                <a:gridCol w="1942781"/>
              </a:tblGrid>
              <a:tr h="370840">
                <a:tc>
                  <a:txBody>
                    <a:bodyPr/>
                    <a:lstStyle/>
                    <a:p>
                      <a:pPr algn="ctr"/>
                      <a:r>
                        <a:rPr lang="en-US" altLang="zh-CN"/>
                        <a:t>Bootloader</a:t>
                      </a:r>
                      <a:r>
                        <a:rPr lang="zh-CN" altLang="en-US"/>
                        <a:t>（</a:t>
                      </a:r>
                      <a:r>
                        <a:rPr lang="en-US" altLang="zh-CN"/>
                        <a:t>2K</a:t>
                      </a:r>
                      <a:r>
                        <a:rPr lang="zh-CN" altLang="en-US"/>
                        <a:t>）</a:t>
                      </a:r>
                      <a:endParaRPr lang="zh-CN" altLang="en-US"/>
                    </a:p>
                  </a:txBody>
                  <a:tcPr/>
                </a:tc>
              </a:tr>
            </a:tbl>
          </a:graphicData>
        </a:graphic>
      </p:graphicFrame>
      <p:sp>
        <p:nvSpPr>
          <p:cNvPr id="27" name="文本框 26"/>
          <p:cNvSpPr txBox="1"/>
          <p:nvPr/>
        </p:nvSpPr>
        <p:spPr>
          <a:xfrm>
            <a:off x="5563416" y="5027013"/>
            <a:ext cx="1511198" cy="369332"/>
          </a:xfrm>
          <a:prstGeom prst="rect">
            <a:avLst/>
          </a:prstGeom>
          <a:noFill/>
        </p:spPr>
        <p:txBody>
          <a:bodyPr wrap="square" rtlCol="0">
            <a:spAutoFit/>
          </a:bodyPr>
          <a:lstStyle/>
          <a:p>
            <a:pPr algn="ctr"/>
            <a:r>
              <a:rPr lang="en-US" altLang="zh-CN"/>
              <a:t>0x1FFF F000</a:t>
            </a:r>
            <a:endParaRPr lang="zh-CN" altLang="en-US"/>
          </a:p>
        </p:txBody>
      </p:sp>
      <p:graphicFrame>
        <p:nvGraphicFramePr>
          <p:cNvPr id="30" name="表格 5"/>
          <p:cNvGraphicFramePr>
            <a:graphicFrameLocks noGrp="1"/>
          </p:cNvGraphicFramePr>
          <p:nvPr/>
        </p:nvGraphicFramePr>
        <p:xfrm>
          <a:off x="7074613" y="5949471"/>
          <a:ext cx="1942781" cy="370840"/>
        </p:xfrm>
        <a:graphic>
          <a:graphicData uri="http://schemas.openxmlformats.org/drawingml/2006/table">
            <a:tbl>
              <a:tblPr bandRow="1">
                <a:tableStyleId>{93296810-A885-4BE3-A3E7-6D5BEEA58F35}</a:tableStyleId>
              </a:tblPr>
              <a:tblGrid>
                <a:gridCol w="1942781"/>
              </a:tblGrid>
              <a:tr h="370840">
                <a:tc>
                  <a:txBody>
                    <a:bodyPr/>
                    <a:lstStyle/>
                    <a:p>
                      <a:pPr algn="ctr"/>
                      <a:r>
                        <a:rPr lang="zh-CN" altLang="en-US"/>
                        <a:t>选项字节（</a:t>
                      </a:r>
                      <a:r>
                        <a:rPr lang="en-US" altLang="zh-CN"/>
                        <a:t>16</a:t>
                      </a:r>
                      <a:r>
                        <a:rPr lang="zh-CN" altLang="en-US"/>
                        <a:t>）</a:t>
                      </a:r>
                      <a:endParaRPr lang="zh-CN" altLang="en-US"/>
                    </a:p>
                  </a:txBody>
                  <a:tcPr/>
                </a:tc>
              </a:tr>
            </a:tbl>
          </a:graphicData>
        </a:graphic>
      </p:graphicFrame>
      <p:sp>
        <p:nvSpPr>
          <p:cNvPr id="31" name="文本框 30"/>
          <p:cNvSpPr txBox="1"/>
          <p:nvPr/>
        </p:nvSpPr>
        <p:spPr>
          <a:xfrm>
            <a:off x="5563416" y="5956958"/>
            <a:ext cx="1511198" cy="369332"/>
          </a:xfrm>
          <a:prstGeom prst="rect">
            <a:avLst/>
          </a:prstGeom>
          <a:noFill/>
        </p:spPr>
        <p:txBody>
          <a:bodyPr wrap="square" rtlCol="0">
            <a:spAutoFit/>
          </a:bodyPr>
          <a:lstStyle/>
          <a:p>
            <a:pPr algn="ctr"/>
            <a:r>
              <a:rPr lang="en-US" altLang="zh-CN"/>
              <a:t>0x1FFF F800</a:t>
            </a:r>
            <a:endParaRPr lang="zh-CN" altLang="en-US"/>
          </a:p>
        </p:txBody>
      </p:sp>
      <p:sp>
        <p:nvSpPr>
          <p:cNvPr id="40" name="矩形 39"/>
          <p:cNvSpPr/>
          <p:nvPr/>
        </p:nvSpPr>
        <p:spPr>
          <a:xfrm>
            <a:off x="1453134" y="2854518"/>
            <a:ext cx="2010119" cy="354765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a:t>闪存存储器接口 </a:t>
            </a:r>
            <a:r>
              <a:rPr lang="en-US" altLang="zh-CN" sz="1800"/>
              <a:t>/ </a:t>
            </a:r>
            <a:r>
              <a:rPr lang="zh-CN" altLang="en-US"/>
              <a:t>闪存编程和擦除控制器（</a:t>
            </a:r>
            <a:r>
              <a:rPr lang="en-US" altLang="zh-CN"/>
              <a:t>FPEC</a:t>
            </a:r>
            <a:r>
              <a:rPr lang="zh-CN" altLang="en-US"/>
              <a:t>）</a:t>
            </a:r>
            <a:endParaRPr lang="en-US" altLang="zh-CN"/>
          </a:p>
        </p:txBody>
      </p:sp>
      <p:sp>
        <p:nvSpPr>
          <p:cNvPr id="43" name="箭头: 右 42"/>
          <p:cNvSpPr/>
          <p:nvPr/>
        </p:nvSpPr>
        <p:spPr>
          <a:xfrm>
            <a:off x="3486776" y="3044524"/>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p:cNvSpPr/>
          <p:nvPr/>
        </p:nvSpPr>
        <p:spPr>
          <a:xfrm>
            <a:off x="3486777" y="5779825"/>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3529772" y="2501482"/>
            <a:ext cx="1598212" cy="646331"/>
          </a:xfrm>
          <a:prstGeom prst="rect">
            <a:avLst/>
          </a:prstGeom>
          <a:noFill/>
        </p:spPr>
        <p:txBody>
          <a:bodyPr wrap="square">
            <a:spAutoFit/>
          </a:bodyPr>
          <a:lstStyle/>
          <a:p>
            <a:pPr algn="ctr"/>
            <a:r>
              <a:rPr lang="zh-CN" altLang="en-US">
                <a:solidFill>
                  <a:schemeClr val="bg1"/>
                </a:solidFill>
              </a:rPr>
              <a:t>程序存储器的擦除和编程</a:t>
            </a:r>
            <a:endParaRPr lang="zh-CN" altLang="en-US">
              <a:solidFill>
                <a:schemeClr val="bg1"/>
              </a:solidFill>
            </a:endParaRPr>
          </a:p>
        </p:txBody>
      </p:sp>
      <p:sp>
        <p:nvSpPr>
          <p:cNvPr id="48" name="文本框 47"/>
          <p:cNvSpPr txBox="1"/>
          <p:nvPr/>
        </p:nvSpPr>
        <p:spPr>
          <a:xfrm>
            <a:off x="3615556" y="5242639"/>
            <a:ext cx="1426643" cy="646331"/>
          </a:xfrm>
          <a:prstGeom prst="rect">
            <a:avLst/>
          </a:prstGeom>
          <a:noFill/>
        </p:spPr>
        <p:txBody>
          <a:bodyPr wrap="square">
            <a:spAutoFit/>
          </a:bodyPr>
          <a:lstStyle/>
          <a:p>
            <a:pPr algn="ctr"/>
            <a:r>
              <a:rPr lang="zh-CN" altLang="en-US">
                <a:solidFill>
                  <a:schemeClr val="bg1"/>
                </a:solidFill>
              </a:rPr>
              <a:t>选项字节的擦除和编程</a:t>
            </a:r>
            <a:endParaRPr lang="zh-CN" altLang="en-US">
              <a:solidFill>
                <a:schemeClr val="bg1"/>
              </a:solidFill>
            </a:endParaRPr>
          </a:p>
        </p:txBody>
      </p:sp>
      <p:sp>
        <p:nvSpPr>
          <p:cNvPr id="49" name="箭头: 左弧形 48"/>
          <p:cNvSpPr/>
          <p:nvPr/>
        </p:nvSpPr>
        <p:spPr>
          <a:xfrm rot="10800000">
            <a:off x="9237032" y="3760966"/>
            <a:ext cx="933181" cy="2361537"/>
          </a:xfrm>
          <a:prstGeom prst="curved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p:cNvSpPr txBox="1"/>
          <p:nvPr/>
        </p:nvSpPr>
        <p:spPr>
          <a:xfrm>
            <a:off x="10170213" y="4729833"/>
            <a:ext cx="1052700" cy="646331"/>
          </a:xfrm>
          <a:prstGeom prst="rect">
            <a:avLst/>
          </a:prstGeom>
          <a:noFill/>
        </p:spPr>
        <p:txBody>
          <a:bodyPr wrap="square">
            <a:spAutoFit/>
          </a:bodyPr>
          <a:lstStyle/>
          <a:p>
            <a:pPr algn="ctr"/>
            <a:r>
              <a:rPr lang="zh-CN" altLang="en-US">
                <a:solidFill>
                  <a:schemeClr val="bg1"/>
                </a:solidFill>
              </a:rPr>
              <a:t>配置读写保护</a:t>
            </a:r>
            <a:endParaRPr lang="zh-CN" altLang="en-US">
              <a:solidFill>
                <a:schemeClr val="bg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解锁</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FPEC</a:t>
            </a:r>
            <a:r>
              <a:rPr lang="zh-CN" altLang="en-US" sz="2800"/>
              <a:t>共有三个键值：</a:t>
            </a:r>
            <a:endParaRPr lang="en-US" altLang="zh-CN" sz="2800"/>
          </a:p>
          <a:p>
            <a:r>
              <a:rPr lang="en-US" altLang="zh-CN" sz="2800"/>
              <a:t>	RDPRT</a:t>
            </a:r>
            <a:r>
              <a:rPr lang="zh-CN" altLang="en-US" sz="2800"/>
              <a:t>键 </a:t>
            </a:r>
            <a:r>
              <a:rPr lang="en-US" altLang="zh-CN" sz="2800"/>
              <a:t>= 0x000000A5</a:t>
            </a:r>
            <a:endParaRPr lang="en-US" altLang="zh-CN" sz="2800"/>
          </a:p>
          <a:p>
            <a:pPr lvl="2"/>
            <a:r>
              <a:rPr lang="en-US" altLang="zh-CN" sz="2800"/>
              <a:t>KEY1 = 0x45670123</a:t>
            </a:r>
            <a:endParaRPr lang="en-US" altLang="zh-CN" sz="2800"/>
          </a:p>
          <a:p>
            <a:r>
              <a:rPr lang="en-US" altLang="zh-CN" sz="2800"/>
              <a:t>	KEY2 = 0xCDEF89AB</a:t>
            </a:r>
            <a:endParaRPr lang="en-US" altLang="zh-CN" sz="2800"/>
          </a:p>
          <a:p>
            <a:pPr marL="457200" indent="-457200">
              <a:buFont typeface="Arial" panose="02080604020202020204" pitchFamily="34" charset="0"/>
              <a:buChar char="•"/>
            </a:pPr>
            <a:r>
              <a:rPr lang="zh-CN" altLang="en-US" sz="2800"/>
              <a:t>解锁：</a:t>
            </a:r>
            <a:endParaRPr lang="en-US" altLang="zh-CN" sz="2800"/>
          </a:p>
          <a:p>
            <a:r>
              <a:rPr lang="en-US" altLang="zh-CN" sz="2800"/>
              <a:t>	</a:t>
            </a:r>
            <a:r>
              <a:rPr lang="zh-CN" altLang="en-US" sz="2800"/>
              <a:t>复位后，</a:t>
            </a:r>
            <a:r>
              <a:rPr lang="en-US" altLang="zh-CN" sz="2800"/>
              <a:t>FPEC</a:t>
            </a:r>
            <a:r>
              <a:rPr lang="zh-CN" altLang="en-US" sz="2800"/>
              <a:t>被保护，不能写入</a:t>
            </a:r>
            <a:r>
              <a:rPr lang="en-US" altLang="zh-CN" sz="2800"/>
              <a:t>FLASH_CR</a:t>
            </a:r>
            <a:endParaRPr lang="en-US" altLang="zh-CN" sz="2800"/>
          </a:p>
          <a:p>
            <a:r>
              <a:rPr lang="en-US" altLang="zh-CN" sz="2800"/>
              <a:t>	</a:t>
            </a:r>
            <a:r>
              <a:rPr lang="zh-CN" altLang="en-US" sz="2800"/>
              <a:t>在</a:t>
            </a:r>
            <a:r>
              <a:rPr lang="en-US" altLang="zh-CN" sz="2800"/>
              <a:t>FLASH_KEYR</a:t>
            </a:r>
            <a:r>
              <a:rPr lang="zh-CN" altLang="en-US" sz="2800"/>
              <a:t>先写入</a:t>
            </a:r>
            <a:r>
              <a:rPr lang="en-US" altLang="zh-CN" sz="2800"/>
              <a:t>KEY1</a:t>
            </a:r>
            <a:r>
              <a:rPr lang="zh-CN" altLang="en-US" sz="2800"/>
              <a:t>，再写入</a:t>
            </a:r>
            <a:r>
              <a:rPr lang="en-US" altLang="zh-CN" sz="2800"/>
              <a:t>KEY2</a:t>
            </a:r>
            <a:r>
              <a:rPr lang="zh-CN" altLang="en-US" sz="2800"/>
              <a:t>，解锁</a:t>
            </a:r>
            <a:endParaRPr lang="en-US" altLang="zh-CN" sz="2800"/>
          </a:p>
          <a:p>
            <a:r>
              <a:rPr lang="en-US" altLang="zh-CN" sz="2800"/>
              <a:t>	</a:t>
            </a:r>
            <a:r>
              <a:rPr lang="zh-CN" altLang="en-US" sz="2800"/>
              <a:t>错误的操作序列会在下次复位前锁死</a:t>
            </a:r>
            <a:r>
              <a:rPr lang="en-US" altLang="zh-CN" sz="2800"/>
              <a:t>FPEC</a:t>
            </a:r>
            <a:r>
              <a:rPr lang="zh-CN" altLang="en-US" sz="2800"/>
              <a:t>和</a:t>
            </a:r>
            <a:r>
              <a:rPr lang="en-US" altLang="zh-CN" sz="2800"/>
              <a:t>FLASH_CR</a:t>
            </a:r>
            <a:endParaRPr lang="en-US" altLang="zh-CN" sz="2800"/>
          </a:p>
          <a:p>
            <a:pPr marL="457200" indent="-457200">
              <a:buFont typeface="Arial" panose="02080604020202020204" pitchFamily="34" charset="0"/>
              <a:buChar char="•"/>
            </a:pPr>
            <a:r>
              <a:rPr lang="zh-CN" altLang="en-US" sz="2800"/>
              <a:t>加锁：</a:t>
            </a:r>
            <a:endParaRPr lang="en-US" altLang="zh-CN" sz="2800"/>
          </a:p>
          <a:p>
            <a:r>
              <a:rPr lang="en-US" altLang="zh-CN" sz="2800"/>
              <a:t>	</a:t>
            </a:r>
            <a:r>
              <a:rPr lang="zh-CN" altLang="en-US" sz="2800"/>
              <a:t>设置</a:t>
            </a:r>
            <a:r>
              <a:rPr lang="en-US" altLang="zh-CN" sz="2800"/>
              <a:t>FLASH_CR</a:t>
            </a:r>
            <a:r>
              <a:rPr lang="zh-CN" altLang="en-US" sz="2800"/>
              <a:t>中的</a:t>
            </a:r>
            <a:r>
              <a:rPr lang="en-US" altLang="zh-CN" sz="2800"/>
              <a:t>LOCK</a:t>
            </a:r>
            <a:r>
              <a:rPr lang="zh-CN" altLang="en-US" sz="2800"/>
              <a:t>位锁住</a:t>
            </a:r>
            <a:r>
              <a:rPr lang="en-US" altLang="zh-CN" sz="2800"/>
              <a:t>FPEC</a:t>
            </a:r>
            <a:r>
              <a:rPr lang="zh-CN" altLang="en-US" sz="2800"/>
              <a:t>和</a:t>
            </a:r>
            <a:r>
              <a:rPr lang="en-US" altLang="zh-CN" sz="2800"/>
              <a:t>FLASH_CR</a:t>
            </a:r>
            <a:endParaRPr lang="en-US" altLang="zh-CN" sz="28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使用指针访问存储器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读指定地址下的存储器：</a:t>
            </a:r>
            <a:endParaRPr lang="en-US" altLang="zh-CN" sz="2800"/>
          </a:p>
          <a:p>
            <a:r>
              <a:rPr lang="en-US" altLang="zh-CN" sz="2800"/>
              <a:t>	</a:t>
            </a:r>
            <a:r>
              <a:rPr lang="en-US" altLang="zh-CN" sz="2800">
                <a:latin typeface="Consolas" panose="020B0609020204030204" pitchFamily="49" charset="0"/>
              </a:rPr>
              <a:t>uint16_t Data = *((__IO uint16_t *)(0x08000000));</a:t>
            </a:r>
            <a:endParaRPr lang="en-US" altLang="zh-CN" sz="2800">
              <a:latin typeface="Consolas" panose="020B0609020204030204" pitchFamily="49" charset="0"/>
            </a:endParaRPr>
          </a:p>
          <a:p>
            <a:endParaRPr lang="en-US" altLang="zh-CN" sz="2800"/>
          </a:p>
          <a:p>
            <a:pPr marL="457200" indent="-457200">
              <a:buFont typeface="Arial" panose="0208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写指定地址下的存储器：</a:t>
            </a:r>
            <a:endParaRPr lang="en-US" altLang="zh-CN" sz="2800"/>
          </a:p>
          <a:p>
            <a:r>
              <a:rPr lang="en-US" altLang="zh-CN" sz="2800"/>
              <a:t>	</a:t>
            </a:r>
            <a:r>
              <a:rPr lang="en-US" altLang="zh-CN" sz="2800">
                <a:latin typeface="Consolas" panose="020B0609020204030204" pitchFamily="49" charset="0"/>
              </a:rPr>
              <a:t>*((__IO uint16_t *)(0x08000000)) = 0x1234;</a:t>
            </a:r>
            <a:endParaRPr lang="en-US" altLang="zh-CN" sz="2800">
              <a:latin typeface="Consolas" panose="020B0609020204030204" pitchFamily="49" charset="0"/>
            </a:endParaRPr>
          </a:p>
          <a:p>
            <a:endParaRPr lang="en-US" altLang="zh-CN" sz="2800"/>
          </a:p>
          <a:p>
            <a:pPr marL="457200" indent="-457200">
              <a:buFont typeface="Arial" panose="02080604020202020204" pitchFamily="34" charset="0"/>
              <a:buChar char="•"/>
            </a:pPr>
            <a:r>
              <a:rPr lang="zh-CN" altLang="en-US" sz="2800"/>
              <a:t>其中：</a:t>
            </a:r>
            <a:endParaRPr lang="en-US" altLang="zh-CN" sz="2800"/>
          </a:p>
          <a:p>
            <a:r>
              <a:rPr lang="en-US" altLang="zh-CN" sz="2800">
                <a:latin typeface="Consolas" panose="020B0609020204030204" pitchFamily="49" charset="0"/>
              </a:rPr>
              <a:t>	#define    __IO    volatile</a:t>
            </a:r>
            <a:endParaRPr lang="en-US" altLang="zh-CN" sz="2800">
              <a:latin typeface="Consolas" panose="020B060902020403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硬件设备</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STM32</a:t>
            </a:r>
            <a:r>
              <a:rPr lang="zh-CN" altLang="en-US" sz="2800"/>
              <a:t>面包板入门套件</a:t>
            </a:r>
            <a:endParaRPr lang="en-US" altLang="zh-CN" sz="2800"/>
          </a:p>
          <a:p>
            <a:pPr marL="457200" indent="-457200">
              <a:buFont typeface="Arial" panose="02080604020202020204" pitchFamily="34" charset="0"/>
              <a:buChar char="•"/>
            </a:pPr>
            <a:r>
              <a:rPr lang="en-US" altLang="zh-CN" sz="2800"/>
              <a:t>Windows</a:t>
            </a:r>
            <a:r>
              <a:rPr lang="zh-CN" altLang="en-US" sz="2800"/>
              <a:t>电脑</a:t>
            </a:r>
            <a:endParaRPr lang="en-US" altLang="zh-CN" sz="2800"/>
          </a:p>
          <a:p>
            <a:pPr marL="457200" indent="-457200">
              <a:buFont typeface="Arial" panose="02080604020202020204" pitchFamily="34" charset="0"/>
              <a:buChar char="•"/>
            </a:pPr>
            <a:r>
              <a:rPr lang="zh-CN" altLang="en-US" sz="2800"/>
              <a:t>万用表、示波器、镊子、剪刀等</a:t>
            </a:r>
            <a:endParaRPr lang="en-US" altLang="zh-CN" sz="28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00138" y="3102359"/>
            <a:ext cx="4171572" cy="3128679"/>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859" y="3110767"/>
            <a:ext cx="2684306" cy="312868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162" t="14962" r="30836" b="14243"/>
          <a:stretch>
            <a:fillRect/>
          </a:stretch>
        </p:blipFill>
        <p:spPr>
          <a:xfrm>
            <a:off x="3955473" y="3110766"/>
            <a:ext cx="2753357" cy="31286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位结构</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877717" y="1002198"/>
            <a:ext cx="8772333" cy="5400000"/>
          </a:xfrm>
          <a:prstGeom prst="rect">
            <a:avLst/>
          </a:prstGeom>
        </p:spPr>
      </p:pic>
      <p:sp>
        <p:nvSpPr>
          <p:cNvPr id="3" name="文本框 2"/>
          <p:cNvSpPr txBox="1"/>
          <p:nvPr/>
        </p:nvSpPr>
        <p:spPr>
          <a:xfrm>
            <a:off x="5347335" y="1062990"/>
            <a:ext cx="4064000" cy="213360"/>
          </a:xfrm>
          <a:prstGeom prst="rect">
            <a:avLst/>
          </a:prstGeom>
          <a:noFill/>
        </p:spPr>
        <p:txBody>
          <a:bodyPr wrap="square" rtlCol="0">
            <a:noAutofit/>
          </a:bodyPr>
          <a:p>
            <a:r>
              <a:rPr lang="zh-CN" altLang="en-US" sz="800" b="1">
                <a:solidFill>
                  <a:srgbClr val="00B050"/>
                </a:solidFill>
              </a:rPr>
              <a:t>并不是肖特基触发器，而是由肖特基触发器实现的施密特触发器</a:t>
            </a:r>
            <a:endParaRPr lang="zh-CN" altLang="en-US" sz="800" b="1">
              <a:solidFill>
                <a:srgbClr val="00B050"/>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程序存储器编程</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641107"/>
            <a:ext cx="7920000" cy="413612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程序存储器页擦除</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628965"/>
            <a:ext cx="7920000" cy="4251790"/>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程序存储器全擦除</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761192"/>
            <a:ext cx="7920000" cy="3883009"/>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4123520"/>
            <a:ext cx="11050073" cy="1815882"/>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RDP</a:t>
            </a:r>
            <a:r>
              <a:rPr lang="zh-CN" altLang="en-US" sz="2800"/>
              <a:t>：写入</a:t>
            </a:r>
            <a:r>
              <a:rPr lang="en-US" altLang="zh-CN" sz="2800"/>
              <a:t>RDPRT</a:t>
            </a:r>
            <a:r>
              <a:rPr lang="zh-CN" altLang="en-US" sz="2800"/>
              <a:t>键（</a:t>
            </a:r>
            <a:r>
              <a:rPr lang="en-US" altLang="zh-CN" sz="2800"/>
              <a:t>0x000000A5</a:t>
            </a:r>
            <a:r>
              <a:rPr lang="zh-CN" altLang="en-US" sz="2800"/>
              <a:t>）后解除读保护</a:t>
            </a:r>
            <a:endParaRPr lang="en-US" altLang="zh-CN" sz="2800"/>
          </a:p>
          <a:p>
            <a:pPr marL="457200" indent="-457200">
              <a:buFont typeface="Arial" panose="02080604020202020204" pitchFamily="34" charset="0"/>
              <a:buChar char="•"/>
            </a:pPr>
            <a:r>
              <a:rPr lang="en-US" altLang="zh-CN" sz="2800"/>
              <a:t>USER</a:t>
            </a:r>
            <a:r>
              <a:rPr lang="zh-CN" altLang="en-US" sz="2800"/>
              <a:t>：配置硬件看门狗和进入停机</a:t>
            </a:r>
            <a:r>
              <a:rPr lang="en-US" altLang="zh-CN" sz="2800"/>
              <a:t>/</a:t>
            </a:r>
            <a:r>
              <a:rPr lang="zh-CN" altLang="en-US" sz="2800"/>
              <a:t>待机模式是否产生复位</a:t>
            </a:r>
            <a:endParaRPr lang="en-US" altLang="zh-CN" sz="2800"/>
          </a:p>
          <a:p>
            <a:pPr marL="457200" indent="-457200">
              <a:buFont typeface="Arial" panose="02080604020202020204" pitchFamily="34" charset="0"/>
              <a:buChar char="•"/>
            </a:pPr>
            <a:r>
              <a:rPr lang="en-US" altLang="zh-CN" sz="2800"/>
              <a:t>Data0/1</a:t>
            </a:r>
            <a:r>
              <a:rPr lang="zh-CN" altLang="en-US" sz="2800"/>
              <a:t>：用户可自定义使用</a:t>
            </a:r>
            <a:endParaRPr lang="en-US" altLang="zh-CN" sz="2800"/>
          </a:p>
          <a:p>
            <a:pPr marL="457200" indent="-457200">
              <a:buFont typeface="Arial" panose="02080604020202020204" pitchFamily="34" charset="0"/>
              <a:buChar char="•"/>
            </a:pPr>
            <a:r>
              <a:rPr lang="en-US" altLang="zh-CN" sz="2800"/>
              <a:t>WRP0/1/2/3</a:t>
            </a:r>
            <a:r>
              <a:rPr lang="zh-CN" altLang="en-US" sz="2800"/>
              <a:t>：配置写保护，每一个位对应保护</a:t>
            </a:r>
            <a:r>
              <a:rPr lang="en-US" altLang="zh-CN" sz="2800"/>
              <a:t>4</a:t>
            </a:r>
            <a:r>
              <a:rPr lang="zh-CN" altLang="en-US" sz="2800"/>
              <a:t>个存储页（中容量）</a:t>
            </a:r>
            <a:endParaRPr lang="en-US" altLang="zh-CN" sz="2800"/>
          </a:p>
        </p:txBody>
      </p:sp>
      <p:pic>
        <p:nvPicPr>
          <p:cNvPr id="3" name="图片 2"/>
          <p:cNvPicPr>
            <a:picLocks noChangeAspect="1"/>
          </p:cNvPicPr>
          <p:nvPr/>
        </p:nvPicPr>
        <p:blipFill>
          <a:blip r:embed="rId1"/>
          <a:stretch>
            <a:fillRect/>
          </a:stretch>
        </p:blipFill>
        <p:spPr>
          <a:xfrm>
            <a:off x="2135999" y="1378114"/>
            <a:ext cx="7920000" cy="2114267"/>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选项字节编程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位，以确认没有其他正在进行的编程操作</a:t>
            </a:r>
            <a:endParaRPr lang="zh-CN" altLang="en-US" sz="2800"/>
          </a:p>
          <a:p>
            <a:pPr marL="457200" indent="-457200">
              <a:buFont typeface="Arial" panose="0208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endParaRPr lang="zh-CN" altLang="en-US" sz="2800"/>
          </a:p>
          <a:p>
            <a:pPr marL="457200" indent="-457200">
              <a:buFont typeface="Arial" panose="02080604020202020204" pitchFamily="34" charset="0"/>
              <a:buChar char="•"/>
            </a:pPr>
            <a:r>
              <a:rPr lang="zh-CN" altLang="en-US" sz="2800"/>
              <a:t>设置</a:t>
            </a:r>
            <a:r>
              <a:rPr lang="en-US" altLang="zh-CN" sz="2800"/>
              <a:t>FLASH_CR</a:t>
            </a:r>
            <a:r>
              <a:rPr lang="zh-CN" altLang="en-US" sz="2800"/>
              <a:t>的</a:t>
            </a:r>
            <a:r>
              <a:rPr lang="en-US" altLang="zh-CN" sz="2800"/>
              <a:t>OPTPG</a:t>
            </a:r>
            <a:r>
              <a:rPr lang="zh-CN" altLang="en-US" sz="2800"/>
              <a:t>位为</a:t>
            </a:r>
            <a:r>
              <a:rPr lang="en-US" altLang="zh-CN" sz="2800"/>
              <a:t>1</a:t>
            </a:r>
            <a:endParaRPr lang="zh-CN" altLang="en-US" sz="2800"/>
          </a:p>
          <a:p>
            <a:pPr marL="457200" indent="-457200">
              <a:buFont typeface="Arial" panose="02080604020202020204" pitchFamily="34" charset="0"/>
              <a:buChar char="•"/>
            </a:pPr>
            <a:r>
              <a:rPr lang="zh-CN" altLang="en-US" sz="2800"/>
              <a:t>写入要编程的半字到指定的地址</a:t>
            </a:r>
            <a:endParaRPr lang="zh-CN" altLang="en-US" sz="2800"/>
          </a:p>
          <a:p>
            <a:pPr marL="457200" indent="-457200">
              <a:buFont typeface="Arial" panose="0208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80604020202020204" pitchFamily="34" charset="0"/>
              <a:buChar char="•"/>
            </a:pPr>
            <a:r>
              <a:rPr lang="zh-CN" altLang="en-US" sz="2800"/>
              <a:t>读出写入的地址并验证数据</a:t>
            </a:r>
            <a:endParaRPr lang="en-US" altLang="zh-CN" sz="28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选项字节擦除</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位，以确认没有其他正在进行的闪存操作</a:t>
            </a:r>
            <a:endParaRPr lang="zh-CN" altLang="en-US" sz="2800"/>
          </a:p>
          <a:p>
            <a:pPr marL="457200" indent="-457200">
              <a:buFont typeface="Arial" panose="0208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endParaRPr lang="zh-CN" altLang="en-US" sz="2800"/>
          </a:p>
          <a:p>
            <a:pPr marL="457200" indent="-457200">
              <a:buFont typeface="Arial" panose="02080604020202020204" pitchFamily="34" charset="0"/>
              <a:buChar char="•"/>
            </a:pPr>
            <a:r>
              <a:rPr lang="zh-CN" altLang="en-US" sz="2800"/>
              <a:t>设置</a:t>
            </a:r>
            <a:r>
              <a:rPr lang="en-US" altLang="zh-CN" sz="2800"/>
              <a:t>FLASH_CR</a:t>
            </a:r>
            <a:r>
              <a:rPr lang="zh-CN" altLang="en-US" sz="2800"/>
              <a:t>的</a:t>
            </a:r>
            <a:r>
              <a:rPr lang="en-US" altLang="zh-CN" sz="2800"/>
              <a:t>OPTER</a:t>
            </a:r>
            <a:r>
              <a:rPr lang="zh-CN" altLang="en-US" sz="2800"/>
              <a:t>位为</a:t>
            </a:r>
            <a:r>
              <a:rPr lang="en-US" altLang="zh-CN" sz="2800"/>
              <a:t>1</a:t>
            </a:r>
            <a:endParaRPr lang="zh-CN" altLang="en-US" sz="2800"/>
          </a:p>
          <a:p>
            <a:pPr marL="457200" indent="-457200">
              <a:buFont typeface="Arial" panose="02080604020202020204" pitchFamily="34" charset="0"/>
              <a:buChar char="•"/>
            </a:pPr>
            <a:r>
              <a:rPr lang="zh-CN" altLang="en-US" sz="2800"/>
              <a:t>设置</a:t>
            </a:r>
            <a:r>
              <a:rPr lang="en-US" altLang="zh-CN" sz="2800"/>
              <a:t>FLASH_CR</a:t>
            </a:r>
            <a:r>
              <a:rPr lang="zh-CN" altLang="en-US" sz="2800"/>
              <a:t>的</a:t>
            </a:r>
            <a:r>
              <a:rPr lang="en-US" altLang="zh-CN" sz="2800"/>
              <a:t>STRT</a:t>
            </a:r>
            <a:r>
              <a:rPr lang="zh-CN" altLang="en-US" sz="2800"/>
              <a:t>位为</a:t>
            </a:r>
            <a:r>
              <a:rPr lang="en-US" altLang="zh-CN" sz="2800"/>
              <a:t>1</a:t>
            </a:r>
            <a:endParaRPr lang="zh-CN" altLang="en-US" sz="2800"/>
          </a:p>
          <a:p>
            <a:pPr marL="457200" indent="-457200">
              <a:buFont typeface="Arial" panose="0208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80604020202020204" pitchFamily="34" charset="0"/>
              <a:buChar char="•"/>
            </a:pPr>
            <a:r>
              <a:rPr lang="zh-CN" altLang="en-US" sz="2800"/>
              <a:t>读出被擦除的选择字节并做验证</a:t>
            </a:r>
            <a:endParaRPr lang="en-US" altLang="zh-CN" sz="28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器件电子签名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电子签名存放在闪存存储器模块的系统存储区域，包含的芯片识别信息在出厂时编写，不可更改，使用指针读指定地址下的存储器可获取电子签名</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zh-CN" altLang="en-US" sz="2800"/>
              <a:t>闪存容量寄存器：</a:t>
            </a:r>
            <a:endParaRPr lang="en-US" altLang="zh-CN" sz="2800"/>
          </a:p>
          <a:p>
            <a:r>
              <a:rPr lang="en-US" altLang="zh-CN" sz="2800"/>
              <a:t>	</a:t>
            </a:r>
            <a:r>
              <a:rPr lang="zh-CN" altLang="en-US" sz="2800"/>
              <a:t>基地址：</a:t>
            </a:r>
            <a:r>
              <a:rPr lang="en-US" altLang="zh-CN" sz="2800"/>
              <a:t>0x1FFF F7E0</a:t>
            </a:r>
            <a:endParaRPr lang="en-US" altLang="zh-CN" sz="2800"/>
          </a:p>
          <a:p>
            <a:r>
              <a:rPr lang="en-US" altLang="zh-CN" sz="2800"/>
              <a:t>	</a:t>
            </a:r>
            <a:r>
              <a:rPr lang="zh-CN" altLang="en-US" sz="2800"/>
              <a:t>大小：</a:t>
            </a:r>
            <a:r>
              <a:rPr lang="en-US" altLang="zh-CN" sz="2800"/>
              <a:t>16</a:t>
            </a:r>
            <a:r>
              <a:rPr lang="zh-CN" altLang="en-US" sz="2800"/>
              <a:t>位</a:t>
            </a:r>
            <a:endParaRPr lang="en-US" altLang="zh-CN" sz="2800"/>
          </a:p>
          <a:p>
            <a:endParaRPr lang="en-US" altLang="zh-CN" sz="2800"/>
          </a:p>
          <a:p>
            <a:pPr marL="457200" indent="-457200">
              <a:buFont typeface="Arial" panose="02080604020202020204" pitchFamily="34" charset="0"/>
              <a:buChar char="•"/>
            </a:pPr>
            <a:r>
              <a:rPr lang="zh-CN" altLang="en-US" sz="2800"/>
              <a:t>产品唯一身份标识寄存器：</a:t>
            </a:r>
            <a:endParaRPr lang="en-US" altLang="zh-CN" sz="2800"/>
          </a:p>
          <a:p>
            <a:r>
              <a:rPr lang="en-US" altLang="zh-CN" sz="2800"/>
              <a:t>	</a:t>
            </a:r>
            <a:r>
              <a:rPr lang="zh-CN" altLang="en-US" sz="2800"/>
              <a:t>基地址：</a:t>
            </a:r>
            <a:r>
              <a:rPr lang="en-US" altLang="zh-CN" sz="2800"/>
              <a:t> 0x1FFF F7E8</a:t>
            </a:r>
            <a:endParaRPr lang="en-US" altLang="zh-CN" sz="2800"/>
          </a:p>
          <a:p>
            <a:r>
              <a:rPr lang="en-US" altLang="zh-CN" sz="2800"/>
              <a:t>	</a:t>
            </a:r>
            <a:r>
              <a:rPr lang="zh-CN" altLang="en-US" sz="2800"/>
              <a:t>大小：</a:t>
            </a:r>
            <a:r>
              <a:rPr lang="en-US" altLang="zh-CN" sz="2800"/>
              <a:t>96</a:t>
            </a:r>
            <a:r>
              <a:rPr lang="zh-CN" altLang="en-US" sz="2800"/>
              <a:t>位</a:t>
            </a:r>
            <a:endParaRPr lang="en-US" altLang="zh-CN" sz="28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END</a:t>
            </a:r>
            <a:endParaRPr lang="en-US" altLang="zh-CN" sz="2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模式</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911999" y="2014815"/>
          <a:ext cx="10368000" cy="3996000"/>
        </p:xfrm>
        <a:graphic>
          <a:graphicData uri="http://schemas.openxmlformats.org/drawingml/2006/table">
            <a:tbl>
              <a:tblPr firstRow="1" bandRow="1">
                <a:tableStyleId>{93296810-A885-4BE3-A3E7-6D5BEEA58F35}</a:tableStyleId>
              </a:tblPr>
              <a:tblGrid>
                <a:gridCol w="1797747"/>
                <a:gridCol w="1862254"/>
                <a:gridCol w="6707999"/>
              </a:tblGrid>
              <a:tr h="444000">
                <a:tc>
                  <a:txBody>
                    <a:bodyPr/>
                    <a:lstStyle/>
                    <a:p>
                      <a:pPr algn="ctr"/>
                      <a:r>
                        <a:rPr lang="zh-CN" altLang="en-US" sz="1800"/>
                        <a:t>模式名称</a:t>
                      </a:r>
                      <a:endParaRPr lang="zh-CN" altLang="en-US" sz="1800"/>
                    </a:p>
                  </a:txBody>
                  <a:tcPr anchor="ctr"/>
                </a:tc>
                <a:tc>
                  <a:txBody>
                    <a:bodyPr/>
                    <a:lstStyle/>
                    <a:p>
                      <a:pPr algn="ctr"/>
                      <a:r>
                        <a:rPr lang="zh-CN" altLang="en-US" sz="1800"/>
                        <a:t>性质</a:t>
                      </a:r>
                      <a:endParaRPr lang="zh-CN" altLang="en-US" sz="1800"/>
                    </a:p>
                  </a:txBody>
                  <a:tcPr anchor="ctr"/>
                </a:tc>
                <a:tc>
                  <a:txBody>
                    <a:bodyPr/>
                    <a:lstStyle/>
                    <a:p>
                      <a:pPr algn="ctr"/>
                      <a:r>
                        <a:rPr lang="zh-CN" altLang="en-US" sz="1800"/>
                        <a:t>特征</a:t>
                      </a:r>
                      <a:endParaRPr lang="zh-CN" altLang="en-US" sz="1800"/>
                    </a:p>
                  </a:txBody>
                  <a:tcPr anchor="ctr"/>
                </a:tc>
              </a:tr>
              <a:tr h="444000">
                <a:tc>
                  <a:txBody>
                    <a:bodyPr/>
                    <a:lstStyle/>
                    <a:p>
                      <a:pPr algn="ctr"/>
                      <a:r>
                        <a:rPr lang="zh-CN" altLang="en-US" sz="2000"/>
                        <a:t>浮空输入</a:t>
                      </a:r>
                      <a:endParaRPr lang="zh-CN" altLang="en-US" sz="2000"/>
                    </a:p>
                  </a:txBody>
                  <a:tcPr anchor="ctr"/>
                </a:tc>
                <a:tc>
                  <a:txBody>
                    <a:bodyPr/>
                    <a:lstStyle/>
                    <a:p>
                      <a:pPr algn="ctr"/>
                      <a:r>
                        <a:rPr lang="zh-CN" altLang="en-US" sz="2000"/>
                        <a:t>数字输入</a:t>
                      </a:r>
                      <a:endParaRPr lang="zh-CN" altLang="en-US" sz="2000"/>
                    </a:p>
                  </a:txBody>
                  <a:tcPr anchor="ctr"/>
                </a:tc>
                <a:tc>
                  <a:txBody>
                    <a:bodyPr/>
                    <a:lstStyle/>
                    <a:p>
                      <a:pPr algn="ctr"/>
                      <a:r>
                        <a:rPr lang="zh-CN" altLang="en-US" sz="2000"/>
                        <a:t>可读取引脚电平，若引脚悬空，则电平不确定</a:t>
                      </a:r>
                      <a:endParaRPr lang="zh-CN" altLang="en-US" sz="2000"/>
                    </a:p>
                  </a:txBody>
                  <a:tcPr anchor="ctr"/>
                </a:tc>
              </a:tr>
              <a:tr h="444000">
                <a:tc>
                  <a:txBody>
                    <a:bodyPr/>
                    <a:lstStyle/>
                    <a:p>
                      <a:pPr algn="ctr"/>
                      <a:r>
                        <a:rPr lang="zh-CN" altLang="en-US" sz="2000"/>
                        <a:t>上拉输入</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数字输入</a:t>
                      </a:r>
                      <a:endParaRPr lang="zh-CN" altLang="en-US" sz="2000"/>
                    </a:p>
                  </a:txBody>
                  <a:tcPr anchor="ctr"/>
                </a:tc>
                <a:tc>
                  <a:txBody>
                    <a:bodyPr/>
                    <a:lstStyle/>
                    <a:p>
                      <a:pPr algn="ctr"/>
                      <a:r>
                        <a:rPr lang="zh-CN" altLang="en-US" sz="2000"/>
                        <a:t>可读取引脚电平，内部连接上拉电阻，悬空时默认高电平</a:t>
                      </a:r>
                      <a:endParaRPr lang="zh-CN" altLang="en-US" sz="2000"/>
                    </a:p>
                  </a:txBody>
                  <a:tcPr anchor="ctr"/>
                </a:tc>
              </a:tr>
              <a:tr h="444000">
                <a:tc>
                  <a:txBody>
                    <a:bodyPr/>
                    <a:lstStyle/>
                    <a:p>
                      <a:pPr algn="ctr"/>
                      <a:r>
                        <a:rPr lang="zh-CN" altLang="en-US" sz="2000"/>
                        <a:t>下拉输入</a:t>
                      </a:r>
                      <a:endParaRPr lang="zh-CN" altLang="en-US" sz="2000"/>
                    </a:p>
                  </a:txBody>
                  <a:tcPr anchor="ctr"/>
                </a:tc>
                <a:tc>
                  <a:txBody>
                    <a:bodyPr/>
                    <a:lstStyle/>
                    <a:p>
                      <a:pPr algn="ctr"/>
                      <a:r>
                        <a:rPr lang="zh-CN" altLang="en-US" sz="2000"/>
                        <a:t>数字输入</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可读取引脚电平，内部连接下拉电阻，悬空时默认低电平</a:t>
                      </a:r>
                      <a:endParaRPr lang="zh-CN" altLang="en-US" sz="2000"/>
                    </a:p>
                  </a:txBody>
                  <a:tcPr anchor="ctr"/>
                </a:tc>
              </a:tr>
              <a:tr h="444000">
                <a:tc>
                  <a:txBody>
                    <a:bodyPr/>
                    <a:lstStyle/>
                    <a:p>
                      <a:pPr algn="ctr"/>
                      <a:r>
                        <a:rPr lang="zh-CN" altLang="en-US" sz="2000"/>
                        <a:t>模拟输入</a:t>
                      </a:r>
                      <a:endParaRPr lang="zh-CN" altLang="en-US" sz="2000"/>
                    </a:p>
                  </a:txBody>
                  <a:tcPr anchor="ctr"/>
                </a:tc>
                <a:tc>
                  <a:txBody>
                    <a:bodyPr/>
                    <a:lstStyle/>
                    <a:p>
                      <a:pPr algn="ctr"/>
                      <a:r>
                        <a:rPr lang="zh-CN" altLang="en-US" sz="2000"/>
                        <a:t>模拟输入</a:t>
                      </a:r>
                      <a:endParaRPr lang="zh-CN" altLang="en-US" sz="2000"/>
                    </a:p>
                  </a:txBody>
                  <a:tcPr anchor="ctr"/>
                </a:tc>
                <a:tc>
                  <a:txBody>
                    <a:bodyPr/>
                    <a:lstStyle/>
                    <a:p>
                      <a:pPr algn="ctr"/>
                      <a:r>
                        <a:rPr lang="en-US" altLang="zh-CN" sz="2000"/>
                        <a:t>GPIO</a:t>
                      </a:r>
                      <a:r>
                        <a:rPr lang="zh-CN" altLang="en-US" sz="2000"/>
                        <a:t>无效，引脚直接接入内部</a:t>
                      </a:r>
                      <a:r>
                        <a:rPr lang="en-US" altLang="zh-CN" sz="2000"/>
                        <a:t>ADC</a:t>
                      </a:r>
                      <a:endParaRPr lang="zh-CN" altLang="en-US" sz="2000"/>
                    </a:p>
                  </a:txBody>
                  <a:tcPr anchor="ctr"/>
                </a:tc>
              </a:tr>
              <a:tr h="444000">
                <a:tc>
                  <a:txBody>
                    <a:bodyPr/>
                    <a:lstStyle/>
                    <a:p>
                      <a:pPr algn="ctr"/>
                      <a:r>
                        <a:rPr lang="zh-CN" altLang="en-US" sz="2000"/>
                        <a:t>开漏输出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algn="ctr"/>
                      <a:r>
                        <a:rPr lang="zh-CN" altLang="en-US" sz="2000"/>
                        <a:t>可输出引脚电平，高电平为高阻态，低电平接</a:t>
                      </a:r>
                      <a:r>
                        <a:rPr lang="en-US" altLang="zh-CN" sz="2000"/>
                        <a:t>VSS</a:t>
                      </a:r>
                      <a:endParaRPr lang="zh-CN" altLang="en-US" sz="2000"/>
                    </a:p>
                  </a:txBody>
                  <a:tcPr anchor="ctr"/>
                </a:tc>
              </a:tr>
              <a:tr h="444000">
                <a:tc>
                  <a:txBody>
                    <a:bodyPr/>
                    <a:lstStyle/>
                    <a:p>
                      <a:pPr algn="ctr"/>
                      <a:r>
                        <a:rPr lang="zh-CN" altLang="en-US" sz="2000"/>
                        <a:t>推挽输出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可输出引脚电平，高电平接</a:t>
                      </a:r>
                      <a:r>
                        <a:rPr lang="en-US" altLang="zh-CN" sz="2000"/>
                        <a:t>VDD</a:t>
                      </a:r>
                      <a:r>
                        <a:rPr lang="zh-CN" altLang="en-US" sz="2000"/>
                        <a:t>，低电平接</a:t>
                      </a:r>
                      <a:r>
                        <a:rPr lang="en-US" altLang="zh-CN" sz="2000"/>
                        <a:t>VSS</a:t>
                      </a:r>
                      <a:endParaRPr lang="zh-CN" altLang="en-US" sz="2000"/>
                    </a:p>
                  </a:txBody>
                  <a:tcPr anchor="ctr"/>
                </a:tc>
              </a:tr>
              <a:tr h="444000">
                <a:tc>
                  <a:txBody>
                    <a:bodyPr/>
                    <a:lstStyle/>
                    <a:p>
                      <a:pPr algn="ctr"/>
                      <a:r>
                        <a:rPr lang="zh-CN" altLang="en-US" sz="2000"/>
                        <a:t>复用开漏输出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由片上外设控制，高电平为高阻态，低电平接</a:t>
                      </a:r>
                      <a:r>
                        <a:rPr lang="en-US" altLang="zh-CN" sz="2000"/>
                        <a:t>VSS</a:t>
                      </a:r>
                      <a:endParaRPr lang="zh-CN" altLang="en-US" sz="2000"/>
                    </a:p>
                  </a:txBody>
                  <a:tcPr anchor="ctr"/>
                </a:tc>
              </a:tr>
              <a:tr h="444000">
                <a:tc>
                  <a:txBody>
                    <a:bodyPr/>
                    <a:lstStyle/>
                    <a:p>
                      <a:pPr algn="ctr"/>
                      <a:r>
                        <a:rPr lang="zh-CN" altLang="en-US" sz="2000"/>
                        <a:t>复用推挽输出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algn="ctr"/>
                      <a:r>
                        <a:rPr lang="zh-CN" altLang="en-US" sz="2000"/>
                        <a:t>由片上外设控制，高电平接</a:t>
                      </a:r>
                      <a:r>
                        <a:rPr lang="en-US" altLang="zh-CN" sz="2000"/>
                        <a:t>VDD</a:t>
                      </a:r>
                      <a:r>
                        <a:rPr lang="zh-CN" altLang="en-US" sz="2000"/>
                        <a:t>，低电平接</a:t>
                      </a:r>
                      <a:r>
                        <a:rPr lang="en-US" altLang="zh-CN" sz="2000"/>
                        <a:t>VSS</a:t>
                      </a:r>
                      <a:endParaRPr lang="zh-CN" altLang="en-US" sz="2000"/>
                    </a:p>
                  </a:txBody>
                  <a:tcPr anchor="ctr"/>
                </a:tc>
              </a:tr>
            </a:tbl>
          </a:graphicData>
        </a:graphic>
      </p:graphicFrame>
      <p:sp>
        <p:nvSpPr>
          <p:cNvPr id="5" name="文本框 4"/>
          <p:cNvSpPr txBox="1"/>
          <p:nvPr/>
        </p:nvSpPr>
        <p:spPr>
          <a:xfrm>
            <a:off x="570963" y="1236373"/>
            <a:ext cx="11050073"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通过配置</a:t>
            </a:r>
            <a:r>
              <a:rPr lang="en-US" altLang="zh-CN" sz="2800"/>
              <a:t>GPIO</a:t>
            </a:r>
            <a:r>
              <a:rPr lang="zh-CN" altLang="en-US" sz="2800"/>
              <a:t>的端口配置寄存器，端口可以配置成以下</a:t>
            </a:r>
            <a:r>
              <a:rPr lang="en-US" altLang="zh-CN" sz="2800"/>
              <a:t>8</a:t>
            </a:r>
            <a:r>
              <a:rPr lang="zh-CN" altLang="en-US" sz="2800"/>
              <a:t>种模式</a:t>
            </a:r>
            <a:endParaRPr lang="en-US" altLang="zh-CN"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浮空</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上拉</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下</a:t>
            </a:r>
            <a:r>
              <a:rPr lang="zh-CN" altLang="en-US" sz="3200">
                <a:latin typeface="等线" panose="02010600030101010101" pitchFamily="2" charset="-122"/>
              </a:rPr>
              <a:t>拉输入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442" y="985026"/>
            <a:ext cx="9388983" cy="5400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模拟输入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70751" y="1005609"/>
            <a:ext cx="9204153" cy="5400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开漏</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推挽输出</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257233" y="990899"/>
            <a:ext cx="9723100" cy="540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复用开漏</a:t>
            </a:r>
            <a:r>
              <a:rPr lang="en-US" altLang="zh-CN" sz="3200">
                <a:latin typeface="等线" panose="02010600030101010101" pitchFamily="2" charset="-122"/>
              </a:rPr>
              <a:t>/</a:t>
            </a:r>
            <a:r>
              <a:rPr lang="zh-CN" altLang="en-US" sz="3200">
                <a:latin typeface="等线" panose="02010600030101010101" pitchFamily="2" charset="-122"/>
              </a:rPr>
              <a:t>推挽输出</a:t>
            </a:r>
            <a:endParaRPr lang="zh-CN" altLang="en-US" sz="3200">
              <a:latin typeface="等线" panose="02010600030101010101" pitchFamily="2" charset="-122"/>
            </a:endParaRPr>
          </a:p>
        </p:txBody>
      </p:sp>
      <p:pic>
        <p:nvPicPr>
          <p:cNvPr id="2" name="图片 1"/>
          <p:cNvPicPr>
            <a:picLocks noChangeAspect="1"/>
          </p:cNvPicPr>
          <p:nvPr/>
        </p:nvPicPr>
        <p:blipFill>
          <a:blip r:embed="rId1"/>
          <a:stretch>
            <a:fillRect/>
          </a:stretch>
        </p:blipFill>
        <p:spPr>
          <a:xfrm>
            <a:off x="1661532" y="941128"/>
            <a:ext cx="9216987" cy="5400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LED</a:t>
            </a:r>
            <a:r>
              <a:rPr lang="zh-CN" altLang="en-US" sz="3200">
                <a:latin typeface="等线" panose="02010600030101010101" pitchFamily="2" charset="-122"/>
                <a:ea typeface="等线" panose="02010600030101010101" pitchFamily="2" charset="-122"/>
              </a:rPr>
              <a:t>和蜂鸣器简介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LED</a:t>
            </a:r>
            <a:r>
              <a:rPr lang="zh-CN" altLang="en-US" sz="2800"/>
              <a:t>：</a:t>
            </a:r>
            <a:r>
              <a:rPr lang="zh-CN" altLang="en-US" sz="2800">
                <a:solidFill>
                  <a:prstClr val="black"/>
                </a:solidFill>
              </a:rPr>
              <a:t>发光二极管，正向通电点亮，反向通电不亮</a:t>
            </a:r>
            <a:endParaRPr lang="en-US" altLang="zh-CN" sz="2800">
              <a:solidFill>
                <a:prstClr val="black"/>
              </a:solidFill>
            </a:endParaRPr>
          </a:p>
          <a:p>
            <a:pPr marL="457200" indent="-457200">
              <a:buFont typeface="Arial" panose="02080604020202020204" pitchFamily="34" charset="0"/>
              <a:buChar char="•"/>
            </a:pPr>
            <a:r>
              <a:rPr lang="zh-CN" altLang="en-US" sz="2800"/>
              <a:t>有源蜂鸣器：内部自带振荡源，将正负极接上直流电压即可持续发声，频率固定</a:t>
            </a:r>
            <a:endParaRPr lang="en-US" altLang="zh-CN" sz="2800"/>
          </a:p>
          <a:p>
            <a:pPr marL="457200" indent="-457200">
              <a:buFont typeface="Arial" panose="02080604020202020204" pitchFamily="34" charset="0"/>
              <a:buChar char="•"/>
            </a:pPr>
            <a:r>
              <a:rPr lang="zh-CN" altLang="en-US" sz="2800"/>
              <a:t>无源蜂鸣器：内部不带振荡源，需要控制器提供振荡脉冲才可发声，调整提供振荡脉冲的频率，可发出不同频率的声音</a:t>
            </a:r>
            <a:endParaRPr lang="en-US" altLang="zh-CN" sz="28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9674" y="3873408"/>
            <a:ext cx="3269461" cy="2105533"/>
          </a:xfrm>
          <a:prstGeom prst="rect">
            <a:avLst/>
          </a:prstGeom>
        </p:spPr>
      </p:pic>
      <p:pic>
        <p:nvPicPr>
          <p:cNvPr id="7" name="图片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5400000">
            <a:off x="724171" y="4431069"/>
            <a:ext cx="990208" cy="990208"/>
          </a:xfrm>
          <a:prstGeom prst="rect">
            <a:avLst/>
          </a:prstGeom>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429" y="3873407"/>
            <a:ext cx="2932497" cy="21055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221" y="3873407"/>
            <a:ext cx="2968912" cy="210553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1311565" y="3828825"/>
            <a:ext cx="5049952" cy="2498317"/>
          </a:xfrm>
          <a:prstGeom prst="rect">
            <a:avLst/>
          </a:prstGeom>
        </p:spPr>
      </p:pic>
      <p:pic>
        <p:nvPicPr>
          <p:cNvPr id="9" name="图片 8"/>
          <p:cNvPicPr>
            <a:picLocks noChangeAspect="1"/>
          </p:cNvPicPr>
          <p:nvPr/>
        </p:nvPicPr>
        <p:blipFill>
          <a:blip r:embed="rId2"/>
          <a:stretch>
            <a:fillRect/>
          </a:stretch>
        </p:blipFill>
        <p:spPr>
          <a:xfrm>
            <a:off x="1311565" y="1046988"/>
            <a:ext cx="5049952" cy="2559883"/>
          </a:xfrm>
          <a:prstGeom prst="rect">
            <a:avLst/>
          </a:prstGeom>
        </p:spPr>
      </p:pic>
      <p:pic>
        <p:nvPicPr>
          <p:cNvPr id="10" name="图片 9"/>
          <p:cNvPicPr>
            <a:picLocks noChangeAspect="1"/>
          </p:cNvPicPr>
          <p:nvPr/>
        </p:nvPicPr>
        <p:blipFill>
          <a:blip r:embed="rId3"/>
          <a:stretch>
            <a:fillRect/>
          </a:stretch>
        </p:blipFill>
        <p:spPr>
          <a:xfrm>
            <a:off x="6866147" y="3955717"/>
            <a:ext cx="3854259" cy="2371425"/>
          </a:xfrm>
          <a:prstGeom prst="rect">
            <a:avLst/>
          </a:prstGeom>
        </p:spPr>
      </p:pic>
      <p:pic>
        <p:nvPicPr>
          <p:cNvPr id="11" name="图片 10"/>
          <p:cNvPicPr>
            <a:picLocks noChangeAspect="1"/>
          </p:cNvPicPr>
          <p:nvPr/>
        </p:nvPicPr>
        <p:blipFill>
          <a:blip r:embed="rId4"/>
          <a:stretch>
            <a:fillRect/>
          </a:stretch>
        </p:blipFill>
        <p:spPr>
          <a:xfrm>
            <a:off x="6866147" y="1047344"/>
            <a:ext cx="3854259" cy="25595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面包板</a:t>
            </a:r>
            <a:endParaRPr lang="zh-CN" altLang="en-US" sz="3200">
              <a:latin typeface="等线" panose="02010600030101010101" pitchFamily="2" charset="-122"/>
              <a:ea typeface="等线" panose="02010600030101010101" pitchFamily="2" charset="-122"/>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7696" y="984760"/>
            <a:ext cx="7096788" cy="2571966"/>
          </a:xfrm>
          <a:prstGeom prst="rect">
            <a:avLst/>
          </a:prstGeom>
        </p:spPr>
      </p:pic>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696" y="3761057"/>
            <a:ext cx="7096788" cy="2672979"/>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3972" y="2292532"/>
            <a:ext cx="2774795" cy="27747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按键：常见的输入设备，按下导通，松手断开</a:t>
            </a:r>
            <a:endParaRPr lang="en-US" altLang="zh-CN" sz="2800"/>
          </a:p>
          <a:p>
            <a:pPr marL="457200" indent="-457200">
              <a:buFont typeface="Arial" panose="02080604020202020204" pitchFamily="34" charset="0"/>
              <a:buChar char="•"/>
            </a:pPr>
            <a:r>
              <a:rPr lang="zh-CN" altLang="en-US" sz="2800"/>
              <a:t>按键抖动：由于按键内部使用的是机械式弹簧片来进行通断的，所以在按下和松手的瞬间会伴随有一连串的抖动</a:t>
            </a:r>
            <a:endParaRPr lang="en-US" altLang="zh-CN" sz="2800"/>
          </a:p>
        </p:txBody>
      </p:sp>
      <p:pic>
        <p:nvPicPr>
          <p:cNvPr id="5" name="图片 4"/>
          <p:cNvPicPr>
            <a:picLocks noChangeAspect="1"/>
          </p:cNvPicPr>
          <p:nvPr/>
        </p:nvPicPr>
        <p:blipFill>
          <a:blip r:embed="rId1"/>
          <a:stretch>
            <a:fillRect/>
          </a:stretch>
        </p:blipFill>
        <p:spPr>
          <a:xfrm>
            <a:off x="4853816" y="3322750"/>
            <a:ext cx="6104550" cy="2640168"/>
          </a:xfrm>
          <a:prstGeom prst="rect">
            <a:avLst/>
          </a:prstGeom>
        </p:spPr>
      </p:pic>
      <p:pic>
        <p:nvPicPr>
          <p:cNvPr id="3" name="图片 2"/>
          <p:cNvPicPr>
            <a:picLocks noChangeAspect="1"/>
          </p:cNvPicPr>
          <p:nvPr/>
        </p:nvPicPr>
        <p:blipFill rotWithShape="1">
          <a:blip r:embed="rId2" cstate="hqprint">
            <a:extLst>
              <a:ext uri="{28A0092B-C50C-407E-A947-70E740481C1C}">
                <a14:useLocalDpi xmlns:a14="http://schemas.microsoft.com/office/drawing/2010/main" val="0"/>
              </a:ext>
            </a:extLst>
          </a:blip>
          <a:srcRect l="44675" t="45041" r="32886" b="27805"/>
          <a:stretch>
            <a:fillRect/>
          </a:stretch>
        </p:blipFill>
        <p:spPr>
          <a:xfrm>
            <a:off x="1293542" y="3322750"/>
            <a:ext cx="2908927" cy="26401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软件设备</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4960914" y="5264056"/>
            <a:ext cx="2270171" cy="523220"/>
          </a:xfrm>
          <a:prstGeom prst="rect">
            <a:avLst/>
          </a:prstGeom>
          <a:noFill/>
        </p:spPr>
        <p:txBody>
          <a:bodyPr wrap="square" rtlCol="0">
            <a:spAutoFit/>
          </a:bodyPr>
          <a:lstStyle/>
          <a:p>
            <a:pPr algn="ctr"/>
            <a:r>
              <a:rPr lang="en-US" altLang="zh-CN" sz="2800"/>
              <a:t>Keil5 MDK</a:t>
            </a:r>
            <a:endParaRPr lang="en-US" altLang="zh-CN" sz="2800"/>
          </a:p>
        </p:txBody>
      </p:sp>
      <p:pic>
        <p:nvPicPr>
          <p:cNvPr id="7"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0367" b="6183"/>
          <a:stretch>
            <a:fillRect/>
          </a:stretch>
        </p:blipFill>
        <p:spPr bwMode="auto">
          <a:xfrm>
            <a:off x="4667250" y="1917331"/>
            <a:ext cx="2857500" cy="3179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传感器模块简介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7145680" cy="2246769"/>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传感器模块：传感器元件（光敏电阻</a:t>
            </a:r>
            <a:r>
              <a:rPr lang="en-US" altLang="zh-CN" sz="2800"/>
              <a:t>/</a:t>
            </a:r>
            <a:r>
              <a:rPr lang="zh-CN" altLang="en-US" sz="2800"/>
              <a:t>热敏电阻</a:t>
            </a:r>
            <a:r>
              <a:rPr lang="en-US" altLang="zh-CN" sz="2800"/>
              <a:t>/</a:t>
            </a:r>
            <a:r>
              <a:rPr lang="zh-CN" altLang="en-US" sz="2800"/>
              <a:t>红外接收管等）的电阻会随外界模拟量的变化而变化，通过与定值电阻分压即可得到模拟电压输出，再通过电压比较器进行二值化即可得到数字电压输出</a:t>
            </a:r>
            <a:endParaRPr lang="en-US" altLang="zh-CN" sz="2800"/>
          </a:p>
        </p:txBody>
      </p:sp>
      <p:pic>
        <p:nvPicPr>
          <p:cNvPr id="3" name="图片 2"/>
          <p:cNvPicPr>
            <a:picLocks noChangeAspect="1"/>
          </p:cNvPicPr>
          <p:nvPr/>
        </p:nvPicPr>
        <p:blipFill>
          <a:blip r:embed="rId1"/>
          <a:stretch>
            <a:fillRect/>
          </a:stretch>
        </p:blipFill>
        <p:spPr>
          <a:xfrm>
            <a:off x="2126743" y="3703452"/>
            <a:ext cx="7987414" cy="2582869"/>
          </a:xfrm>
          <a:prstGeom prst="rect">
            <a:avLst/>
          </a:prstGeom>
        </p:spPr>
      </p:pic>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2479" t="33821" r="11300" b="17398"/>
          <a:stretch>
            <a:fillRect/>
          </a:stretch>
        </p:blipFill>
        <p:spPr>
          <a:xfrm>
            <a:off x="7860628" y="1361016"/>
            <a:ext cx="3615442" cy="19974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11" name="图片 10"/>
          <p:cNvPicPr>
            <a:picLocks noChangeAspect="1"/>
          </p:cNvPicPr>
          <p:nvPr/>
        </p:nvPicPr>
        <p:blipFill>
          <a:blip r:embed="rId1"/>
          <a:stretch>
            <a:fillRect/>
          </a:stretch>
        </p:blipFill>
        <p:spPr>
          <a:xfrm>
            <a:off x="3750620" y="3749619"/>
            <a:ext cx="3027463" cy="2729068"/>
          </a:xfrm>
          <a:prstGeom prst="rect">
            <a:avLst/>
          </a:prstGeom>
        </p:spPr>
      </p:pic>
      <p:pic>
        <p:nvPicPr>
          <p:cNvPr id="12" name="图片 11"/>
          <p:cNvPicPr>
            <a:picLocks noChangeAspect="1"/>
          </p:cNvPicPr>
          <p:nvPr/>
        </p:nvPicPr>
        <p:blipFill rotWithShape="1">
          <a:blip r:embed="rId2"/>
          <a:srcRect r="2275"/>
          <a:stretch>
            <a:fillRect/>
          </a:stretch>
        </p:blipFill>
        <p:spPr>
          <a:xfrm>
            <a:off x="3750620" y="942224"/>
            <a:ext cx="3027463" cy="2623655"/>
          </a:xfrm>
          <a:prstGeom prst="rect">
            <a:avLst/>
          </a:prstGeom>
        </p:spPr>
      </p:pic>
      <p:pic>
        <p:nvPicPr>
          <p:cNvPr id="13" name="图片 12"/>
          <p:cNvPicPr>
            <a:picLocks noChangeAspect="1"/>
          </p:cNvPicPr>
          <p:nvPr/>
        </p:nvPicPr>
        <p:blipFill rotWithShape="1">
          <a:blip r:embed="rId3"/>
          <a:srcRect r="9894"/>
          <a:stretch>
            <a:fillRect/>
          </a:stretch>
        </p:blipFill>
        <p:spPr>
          <a:xfrm>
            <a:off x="618394" y="942224"/>
            <a:ext cx="2959290" cy="2623655"/>
          </a:xfrm>
          <a:prstGeom prst="rect">
            <a:avLst/>
          </a:prstGeom>
        </p:spPr>
      </p:pic>
      <p:pic>
        <p:nvPicPr>
          <p:cNvPr id="15" name="图片 14"/>
          <p:cNvPicPr>
            <a:picLocks noChangeAspect="1"/>
          </p:cNvPicPr>
          <p:nvPr/>
        </p:nvPicPr>
        <p:blipFill rotWithShape="1">
          <a:blip r:embed="rId4"/>
          <a:srcRect l="3534" t="4621" b="4430"/>
          <a:stretch>
            <a:fillRect/>
          </a:stretch>
        </p:blipFill>
        <p:spPr>
          <a:xfrm>
            <a:off x="618393" y="3749619"/>
            <a:ext cx="2959291" cy="2729068"/>
          </a:xfrm>
          <a:prstGeom prst="rect">
            <a:avLst/>
          </a:prstGeom>
        </p:spPr>
      </p:pic>
      <p:pic>
        <p:nvPicPr>
          <p:cNvPr id="3" name="图片 2"/>
          <p:cNvPicPr>
            <a:picLocks noChangeAspect="1"/>
          </p:cNvPicPr>
          <p:nvPr/>
        </p:nvPicPr>
        <p:blipFill>
          <a:blip r:embed="rId5"/>
          <a:stretch>
            <a:fillRect/>
          </a:stretch>
        </p:blipFill>
        <p:spPr>
          <a:xfrm>
            <a:off x="6951019" y="2525809"/>
            <a:ext cx="4771429" cy="244761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C</a:t>
            </a:r>
            <a:r>
              <a:rPr lang="zh-CN" altLang="en-US" sz="3200">
                <a:latin typeface="等线" panose="02010600030101010101" pitchFamily="2" charset="-122"/>
              </a:rPr>
              <a:t>语言数据类型</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939180" y="1098803"/>
          <a:ext cx="10189737" cy="5151120"/>
        </p:xfrm>
        <a:graphic>
          <a:graphicData uri="http://schemas.openxmlformats.org/drawingml/2006/table">
            <a:tbl>
              <a:tblPr firstRow="1" bandRow="1">
                <a:tableStyleId>{93296810-A885-4BE3-A3E7-6D5BEEA58F35}</a:tableStyleId>
              </a:tblPr>
              <a:tblGrid>
                <a:gridCol w="2581619"/>
                <a:gridCol w="828177"/>
                <a:gridCol w="3446673"/>
                <a:gridCol w="1760946"/>
                <a:gridCol w="1572322"/>
              </a:tblGrid>
              <a:tr h="386401">
                <a:tc>
                  <a:txBody>
                    <a:bodyPr/>
                    <a:lstStyle/>
                    <a:p>
                      <a:pPr algn="ctr"/>
                      <a:r>
                        <a:rPr lang="zh-CN" altLang="en-US" sz="2000"/>
                        <a:t>关键字</a:t>
                      </a:r>
                      <a:endParaRPr lang="zh-CN" altLang="en-US" sz="2000"/>
                    </a:p>
                  </a:txBody>
                  <a:tcPr anchor="ctr"/>
                </a:tc>
                <a:tc>
                  <a:txBody>
                    <a:bodyPr/>
                    <a:lstStyle/>
                    <a:p>
                      <a:pPr algn="ctr"/>
                      <a:r>
                        <a:rPr lang="zh-CN" altLang="en-US" sz="2000"/>
                        <a:t>位数</a:t>
                      </a:r>
                      <a:endParaRPr lang="zh-CN" altLang="en-US" sz="2000"/>
                    </a:p>
                  </a:txBody>
                  <a:tcPr anchor="ctr"/>
                </a:tc>
                <a:tc>
                  <a:txBody>
                    <a:bodyPr/>
                    <a:lstStyle/>
                    <a:p>
                      <a:pPr algn="ctr"/>
                      <a:r>
                        <a:rPr lang="zh-CN" altLang="en-US" sz="2000"/>
                        <a:t>表示范围</a:t>
                      </a:r>
                      <a:endParaRPr lang="zh-CN" altLang="en-US" sz="2000"/>
                    </a:p>
                  </a:txBody>
                  <a:tcPr anchor="ctr"/>
                </a:tc>
                <a:tc>
                  <a:txBody>
                    <a:bodyPr/>
                    <a:lstStyle/>
                    <a:p>
                      <a:pPr algn="ctr"/>
                      <a:r>
                        <a:rPr lang="en-US" altLang="zh-CN" sz="2000"/>
                        <a:t>stdint</a:t>
                      </a:r>
                      <a:r>
                        <a:rPr lang="zh-CN" altLang="en-US" sz="2000"/>
                        <a:t>关键字</a:t>
                      </a:r>
                      <a:endParaRPr lang="zh-CN" altLang="en-US" sz="2000"/>
                    </a:p>
                  </a:txBody>
                  <a:tcPr anchor="ctr"/>
                </a:tc>
                <a:tc>
                  <a:txBody>
                    <a:bodyPr/>
                    <a:lstStyle/>
                    <a:p>
                      <a:pPr algn="ctr"/>
                      <a:r>
                        <a:rPr lang="en-US" altLang="zh-CN" sz="2000"/>
                        <a:t>ST</a:t>
                      </a:r>
                      <a:r>
                        <a:rPr lang="zh-CN" altLang="en-US" sz="2000"/>
                        <a:t>关键字</a:t>
                      </a:r>
                      <a:endParaRPr lang="zh-CN" altLang="en-US" sz="2000"/>
                    </a:p>
                  </a:txBody>
                  <a:tcPr anchor="ctr"/>
                </a:tc>
              </a:tr>
              <a:tr h="386401">
                <a:tc>
                  <a:txBody>
                    <a:bodyPr/>
                    <a:lstStyle/>
                    <a:p>
                      <a:pPr algn="ctr"/>
                      <a:r>
                        <a:rPr lang="en-US" altLang="zh-CN" sz="2000"/>
                        <a:t>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-128 ~ 127</a:t>
                      </a:r>
                      <a:endParaRPr lang="zh-CN" altLang="en-US" sz="2000"/>
                    </a:p>
                  </a:txBody>
                  <a:tcPr anchor="ctr"/>
                </a:tc>
                <a:tc>
                  <a:txBody>
                    <a:bodyPr/>
                    <a:lstStyle/>
                    <a:p>
                      <a:pPr algn="ctr"/>
                      <a:r>
                        <a:rPr lang="en-US" altLang="zh-CN" sz="2000"/>
                        <a:t>int8_t</a:t>
                      </a:r>
                      <a:endParaRPr lang="zh-CN" altLang="en-US" sz="2000"/>
                    </a:p>
                  </a:txBody>
                  <a:tcPr anchor="ctr"/>
                </a:tc>
                <a:tc>
                  <a:txBody>
                    <a:bodyPr/>
                    <a:lstStyle/>
                    <a:p>
                      <a:pPr algn="ctr"/>
                      <a:r>
                        <a:rPr lang="en-US" altLang="zh-CN" sz="2000"/>
                        <a:t>s8</a:t>
                      </a:r>
                      <a:endParaRPr lang="zh-CN" altLang="en-US" sz="2000"/>
                    </a:p>
                  </a:txBody>
                  <a:tcPr anchor="ctr"/>
                </a:tc>
              </a:tr>
              <a:tr h="386401">
                <a:tc>
                  <a:txBody>
                    <a:bodyPr/>
                    <a:lstStyle/>
                    <a:p>
                      <a:pPr algn="ctr"/>
                      <a:r>
                        <a:rPr lang="en-US" altLang="zh-CN" sz="2000"/>
                        <a:t>unsigned 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0 ~ 255</a:t>
                      </a:r>
                      <a:endParaRPr lang="zh-CN" altLang="en-US" sz="2000"/>
                    </a:p>
                  </a:txBody>
                  <a:tcPr anchor="ctr"/>
                </a:tc>
                <a:tc>
                  <a:txBody>
                    <a:bodyPr/>
                    <a:lstStyle/>
                    <a:p>
                      <a:pPr algn="ctr"/>
                      <a:r>
                        <a:rPr lang="en-US" altLang="zh-CN" sz="2000"/>
                        <a:t>uint8_t</a:t>
                      </a:r>
                      <a:endParaRPr lang="zh-CN" altLang="en-US" sz="2000"/>
                    </a:p>
                  </a:txBody>
                  <a:tcPr anchor="ctr"/>
                </a:tc>
                <a:tc>
                  <a:txBody>
                    <a:bodyPr/>
                    <a:lstStyle/>
                    <a:p>
                      <a:pPr algn="ctr"/>
                      <a:r>
                        <a:rPr lang="en-US" altLang="zh-CN" sz="2000"/>
                        <a:t>u8</a:t>
                      </a:r>
                      <a:endParaRPr lang="zh-CN" altLang="en-US" sz="2000"/>
                    </a:p>
                  </a:txBody>
                  <a:tcPr anchor="ctr"/>
                </a:tc>
              </a:tr>
              <a:tr h="386401">
                <a:tc>
                  <a:txBody>
                    <a:bodyPr/>
                    <a:lstStyle/>
                    <a:p>
                      <a:pPr algn="ctr"/>
                      <a:r>
                        <a:rPr lang="en-US" altLang="zh-CN" sz="2000"/>
                        <a:t>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-32768 ~ 32767</a:t>
                      </a:r>
                      <a:endParaRPr lang="zh-CN" altLang="en-US" sz="2000"/>
                    </a:p>
                  </a:txBody>
                  <a:tcPr anchor="ctr"/>
                </a:tc>
                <a:tc>
                  <a:txBody>
                    <a:bodyPr/>
                    <a:lstStyle/>
                    <a:p>
                      <a:pPr algn="ctr"/>
                      <a:r>
                        <a:rPr lang="en-US" altLang="zh-CN" sz="2000"/>
                        <a:t>int16_t</a:t>
                      </a:r>
                      <a:endParaRPr lang="zh-CN" altLang="en-US" sz="2000"/>
                    </a:p>
                  </a:txBody>
                  <a:tcPr anchor="ctr"/>
                </a:tc>
                <a:tc>
                  <a:txBody>
                    <a:bodyPr/>
                    <a:lstStyle/>
                    <a:p>
                      <a:pPr algn="ctr"/>
                      <a:r>
                        <a:rPr lang="en-US" altLang="zh-CN" sz="2000"/>
                        <a:t>s16</a:t>
                      </a:r>
                      <a:endParaRPr lang="zh-CN" altLang="en-US" sz="2000"/>
                    </a:p>
                  </a:txBody>
                  <a:tcPr anchor="ctr"/>
                </a:tc>
              </a:tr>
              <a:tr h="386401">
                <a:tc>
                  <a:txBody>
                    <a:bodyPr/>
                    <a:lstStyle/>
                    <a:p>
                      <a:pPr algn="ctr"/>
                      <a:r>
                        <a:rPr lang="en-US" altLang="zh-CN" sz="2000"/>
                        <a:t>unsigned 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0 ~ 65535</a:t>
                      </a:r>
                      <a:endParaRPr lang="zh-CN" altLang="en-US" sz="2000"/>
                    </a:p>
                  </a:txBody>
                  <a:tcPr anchor="ctr"/>
                </a:tc>
                <a:tc>
                  <a:txBody>
                    <a:bodyPr/>
                    <a:lstStyle/>
                    <a:p>
                      <a:pPr algn="ctr"/>
                      <a:r>
                        <a:rPr lang="en-US" altLang="zh-CN" sz="2000"/>
                        <a:t>uint16_t</a:t>
                      </a:r>
                      <a:endParaRPr lang="zh-CN" altLang="en-US" sz="2000"/>
                    </a:p>
                  </a:txBody>
                  <a:tcPr anchor="ctr"/>
                </a:tc>
                <a:tc>
                  <a:txBody>
                    <a:bodyPr/>
                    <a:lstStyle/>
                    <a:p>
                      <a:pPr algn="ctr"/>
                      <a:r>
                        <a:rPr lang="en-US" altLang="zh-CN" sz="2000"/>
                        <a:t>u16</a:t>
                      </a:r>
                      <a:endParaRPr lang="zh-CN" altLang="en-US" sz="2000"/>
                    </a:p>
                  </a:txBody>
                  <a:tcPr anchor="ctr"/>
                </a:tc>
              </a:tr>
              <a:tr h="386401">
                <a:tc>
                  <a:txBody>
                    <a:bodyPr/>
                    <a:lstStyle/>
                    <a:p>
                      <a:pPr algn="ctr"/>
                      <a:r>
                        <a:rPr lang="en-US" altLang="zh-CN" sz="2000"/>
                        <a:t>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r>
                        <a:rPr lang="en-US" altLang="zh-CN" sz="2000"/>
                        <a:t>int32_t</a:t>
                      </a:r>
                      <a:endParaRPr lang="zh-CN" altLang="en-US" sz="2000"/>
                    </a:p>
                  </a:txBody>
                  <a:tcPr anchor="ctr"/>
                </a:tc>
                <a:tc>
                  <a:txBody>
                    <a:bodyPr/>
                    <a:lstStyle/>
                    <a:p>
                      <a:pPr algn="ctr"/>
                      <a:r>
                        <a:rPr lang="en-US" altLang="zh-CN" sz="2000"/>
                        <a:t>s32</a:t>
                      </a:r>
                      <a:endParaRPr lang="zh-CN" altLang="en-US" sz="2000"/>
                    </a:p>
                  </a:txBody>
                  <a:tcPr anchor="ctr"/>
                </a:tc>
              </a:tr>
              <a:tr h="386401">
                <a:tc>
                  <a:txBody>
                    <a:bodyPr/>
                    <a:lstStyle/>
                    <a:p>
                      <a:pPr algn="ctr"/>
                      <a:r>
                        <a:rPr lang="en-US" altLang="zh-CN" sz="2000"/>
                        <a:t>unsigned 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4294967295</a:t>
                      </a:r>
                      <a:endParaRPr lang="zh-CN" altLang="en-US" sz="2000"/>
                    </a:p>
                  </a:txBody>
                  <a:tcPr anchor="ctr"/>
                </a:tc>
                <a:tc>
                  <a:txBody>
                    <a:bodyPr/>
                    <a:lstStyle/>
                    <a:p>
                      <a:pPr algn="ctr"/>
                      <a:r>
                        <a:rPr lang="en-US" altLang="zh-CN" sz="2000"/>
                        <a:t>uint32_t</a:t>
                      </a:r>
                      <a:endParaRPr lang="zh-CN" altLang="en-US" sz="2000"/>
                    </a:p>
                  </a:txBody>
                  <a:tcPr anchor="ctr"/>
                </a:tc>
                <a:tc>
                  <a:txBody>
                    <a:bodyPr/>
                    <a:lstStyle/>
                    <a:p>
                      <a:pPr algn="ctr"/>
                      <a:r>
                        <a:rPr lang="en-US" altLang="zh-CN" sz="2000"/>
                        <a:t>u32</a:t>
                      </a:r>
                      <a:endParaRPr lang="zh-CN" altLang="en-US" sz="2000"/>
                    </a:p>
                  </a:txBody>
                  <a:tcPr anchor="ctr"/>
                </a:tc>
              </a:tr>
              <a:tr h="386401">
                <a:tc>
                  <a:txBody>
                    <a:bodyPr/>
                    <a:lstStyle/>
                    <a:p>
                      <a:pPr algn="ctr"/>
                      <a:r>
                        <a:rPr lang="en-US" altLang="zh-CN" sz="2000"/>
                        <a:t>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unsigned 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4294967295</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-(2^64)/2 ~ (2^64)/2-1</a:t>
                      </a:r>
                      <a:endParaRPr lang="zh-CN" altLang="en-US" sz="2000"/>
                    </a:p>
                  </a:txBody>
                  <a:tcPr anchor="ctr"/>
                </a:tc>
                <a:tc>
                  <a:txBody>
                    <a:bodyPr/>
                    <a:lstStyle/>
                    <a:p>
                      <a:pPr algn="ctr"/>
                      <a:r>
                        <a:rPr lang="en-US" altLang="zh-CN" sz="2000"/>
                        <a:t>int64_t</a:t>
                      </a: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unsigned 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(2^64)-1</a:t>
                      </a:r>
                      <a:endParaRPr lang="zh-CN" altLang="en-US" sz="2000"/>
                    </a:p>
                  </a:txBody>
                  <a:tcPr anchor="ctr"/>
                </a:tc>
                <a:tc>
                  <a:txBody>
                    <a:bodyPr/>
                    <a:lstStyle/>
                    <a:p>
                      <a:pPr algn="ctr"/>
                      <a:r>
                        <a:rPr lang="en-US" altLang="zh-CN" sz="2000"/>
                        <a:t>uint64_t</a:t>
                      </a: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float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-3.4e38 ~ 3.4e38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double</a:t>
                      </a:r>
                      <a:endParaRPr lang="zh-CN" altLang="en-US" sz="2000"/>
                    </a:p>
                  </a:txBody>
                  <a:tcPr anchor="ctr"/>
                </a:tc>
                <a:tc>
                  <a:txBody>
                    <a:bodyPr/>
                    <a:lstStyle/>
                    <a:p>
                      <a:pPr algn="ctr"/>
                      <a:r>
                        <a:rPr lang="en-US" altLang="zh-CN" sz="2000"/>
                        <a:t>64</a:t>
                      </a:r>
                      <a:endParaRPr lang="zh-CN" altLang="en-US" sz="2000"/>
                    </a:p>
                  </a:txBody>
                  <a:tcPr anchor="ctr"/>
                </a:tc>
                <a:tc>
                  <a:txBody>
                    <a:bodyPr/>
                    <a:lstStyle/>
                    <a:p>
                      <a:pPr algn="ctr"/>
                      <a:r>
                        <a:rPr lang="en-US" altLang="zh-CN" sz="2000"/>
                        <a:t>-1.7e308 ~ 1.7e308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语言宏定义</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3108543"/>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关键字：</a:t>
            </a:r>
            <a:r>
              <a:rPr lang="en-US" altLang="zh-CN" sz="2800">
                <a:latin typeface="Consolas" panose="020B0609020204030204" pitchFamily="49" charset="0"/>
              </a:rPr>
              <a:t>#define</a:t>
            </a:r>
            <a:endParaRPr lang="en-US" altLang="zh-CN" sz="2800">
              <a:latin typeface="Consolas" panose="020B0609020204030204" pitchFamily="49" charset="0"/>
            </a:endParaRPr>
          </a:p>
          <a:p>
            <a:pPr marL="457200" indent="-457200">
              <a:buFont typeface="Arial" panose="02080604020202020204" pitchFamily="34" charset="0"/>
              <a:buChar char="•"/>
            </a:pPr>
            <a:r>
              <a:rPr lang="zh-CN" altLang="en-US" sz="2800"/>
              <a:t>用途：用一个字符串代替一个数字，便于理解，防止出错；提取程序中经常出现的参数，便于快速修改</a:t>
            </a:r>
            <a:endParaRPr lang="en-US" altLang="zh-CN" sz="2800"/>
          </a:p>
          <a:p>
            <a:pPr marL="457200" indent="-457200">
              <a:buFont typeface="Arial" panose="02080604020202020204" pitchFamily="34" charset="0"/>
              <a:buChar char="•"/>
            </a:pPr>
            <a:r>
              <a:rPr lang="zh-CN" altLang="en-US" sz="2800"/>
              <a:t>定义宏定义：</a:t>
            </a:r>
            <a:endParaRPr lang="en-US" altLang="zh-CN" sz="2800"/>
          </a:p>
          <a:p>
            <a:r>
              <a:rPr lang="en-US" altLang="zh-CN" sz="2800"/>
              <a:t>	</a:t>
            </a:r>
            <a:r>
              <a:rPr lang="en-US" altLang="zh-CN" sz="2800">
                <a:latin typeface="Consolas" panose="020B0609020204030204" pitchFamily="49" charset="0"/>
              </a:rPr>
              <a:t>#define ABC 12345</a:t>
            </a:r>
            <a:endParaRPr lang="en-US" altLang="zh-CN" sz="2800">
              <a:latin typeface="Consolas" panose="020B0609020204030204" pitchFamily="49" charset="0"/>
            </a:endParaRPr>
          </a:p>
          <a:p>
            <a:pPr marL="457200" indent="-457200">
              <a:buFont typeface="Arial" panose="02080604020202020204" pitchFamily="34" charset="0"/>
              <a:buChar char="•"/>
            </a:pPr>
            <a:r>
              <a:rPr lang="zh-CN" altLang="en-US" sz="2800">
                <a:latin typeface="Consolas" panose="020B0609020204030204" pitchFamily="49" charset="0"/>
              </a:rPr>
              <a:t>引用宏定义：</a:t>
            </a:r>
            <a:endParaRPr lang="en-US" altLang="zh-CN" sz="2800">
              <a:latin typeface="Consolas" panose="020B0609020204030204" pitchFamily="49" charset="0"/>
            </a:endParaRPr>
          </a:p>
          <a:p>
            <a:r>
              <a:rPr lang="en-US" altLang="zh-CN" sz="2800">
                <a:latin typeface="Consolas" panose="020B0609020204030204" pitchFamily="49" charset="0"/>
              </a:rPr>
              <a:t>	int a = ABC;	//</a:t>
            </a:r>
            <a:r>
              <a:rPr lang="zh-CN" altLang="en-US" sz="2800">
                <a:latin typeface="Consolas" panose="020B0609020204030204" pitchFamily="49" charset="0"/>
              </a:rPr>
              <a:t>等效于</a:t>
            </a:r>
            <a:r>
              <a:rPr lang="en-US" altLang="zh-CN" sz="2800">
                <a:latin typeface="Consolas" panose="020B0609020204030204" pitchFamily="49" charset="0"/>
              </a:rPr>
              <a:t>int a = 12345;</a:t>
            </a:r>
            <a:endParaRPr lang="en-US" altLang="zh-CN" sz="2800">
              <a:latin typeface="Consolas" panose="020B0609020204030204" pitchFamily="49"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a:t>
            </a:r>
            <a:r>
              <a:rPr lang="en-US" altLang="zh-CN" sz="3200">
                <a:latin typeface="等线" panose="02010600030101010101" pitchFamily="2" charset="-122"/>
                <a:ea typeface="等线" panose="02010600030101010101" pitchFamily="2" charset="-122"/>
              </a:rPr>
              <a:t>typedef</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2677656"/>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关键字：</a:t>
            </a:r>
            <a:r>
              <a:rPr lang="en-US" altLang="zh-CN" sz="2800">
                <a:latin typeface="Consolas" panose="020B0609020204030204" pitchFamily="49" charset="0"/>
              </a:rPr>
              <a:t>typedef</a:t>
            </a:r>
            <a:endParaRPr lang="en-US" altLang="zh-CN" sz="2800">
              <a:latin typeface="Consolas" panose="020B0609020204030204" pitchFamily="49" charset="0"/>
            </a:endParaRPr>
          </a:p>
          <a:p>
            <a:pPr marL="457200" indent="-457200">
              <a:buFont typeface="Arial" panose="02080604020202020204" pitchFamily="34" charset="0"/>
              <a:buChar char="•"/>
            </a:pPr>
            <a:r>
              <a:rPr lang="zh-CN" altLang="en-US" sz="2800"/>
              <a:t>用途：将一个比较长的变量类型名换个名字，便于使用</a:t>
            </a:r>
            <a:endParaRPr lang="en-US" altLang="zh-CN" sz="2800"/>
          </a:p>
          <a:p>
            <a:pPr marL="457200" indent="-457200">
              <a:buFont typeface="Arial" panose="02080604020202020204" pitchFamily="34" charset="0"/>
              <a:buChar char="•"/>
            </a:pPr>
            <a:r>
              <a:rPr lang="zh-CN" altLang="en-US" sz="2800"/>
              <a:t>定义</a:t>
            </a:r>
            <a:r>
              <a:rPr lang="en-US" altLang="zh-CN" sz="2800">
                <a:latin typeface="Consolas" panose="020B0609020204030204" pitchFamily="49" charset="0"/>
              </a:rPr>
              <a:t>typedef</a:t>
            </a:r>
            <a:r>
              <a:rPr lang="zh-CN" altLang="en-US" sz="2800"/>
              <a:t>：</a:t>
            </a:r>
            <a:endParaRPr lang="en-US" altLang="zh-CN" sz="2800"/>
          </a:p>
          <a:p>
            <a:r>
              <a:rPr lang="en-US" altLang="zh-CN" sz="2800"/>
              <a:t>	</a:t>
            </a:r>
            <a:r>
              <a:rPr lang="en-US" altLang="zh-CN" sz="2800">
                <a:latin typeface="Consolas" panose="020B0609020204030204" pitchFamily="49" charset="0"/>
              </a:rPr>
              <a:t>typedef unsigned char uint8_t;</a:t>
            </a:r>
            <a:endParaRPr lang="en-US" altLang="zh-CN" sz="2800">
              <a:latin typeface="Consolas" panose="020B0609020204030204" pitchFamily="49" charset="0"/>
            </a:endParaRPr>
          </a:p>
          <a:p>
            <a:pPr marL="457200" indent="-457200">
              <a:buFont typeface="Arial" panose="02080604020202020204" pitchFamily="34" charset="0"/>
              <a:buChar char="•"/>
            </a:pPr>
            <a:r>
              <a:rPr lang="zh-CN" altLang="en-US" sz="2800">
                <a:latin typeface="Consolas" panose="020B0609020204030204" pitchFamily="49" charset="0"/>
              </a:rPr>
              <a:t>引用</a:t>
            </a:r>
            <a:r>
              <a:rPr lang="en-US" altLang="zh-CN" sz="2800">
                <a:latin typeface="Consolas" panose="020B0609020204030204" pitchFamily="49" charset="0"/>
              </a:rPr>
              <a:t>typedef</a:t>
            </a:r>
            <a:r>
              <a:rPr lang="zh-CN" altLang="en-US" sz="2800">
                <a:latin typeface="Consolas" panose="020B0609020204030204" pitchFamily="49" charset="0"/>
              </a:rPr>
              <a:t>：</a:t>
            </a:r>
            <a:endParaRPr lang="en-US" altLang="zh-CN" sz="2800">
              <a:latin typeface="Consolas" panose="020B0609020204030204" pitchFamily="49" charset="0"/>
            </a:endParaRPr>
          </a:p>
          <a:p>
            <a:r>
              <a:rPr lang="en-US" altLang="zh-CN" sz="2800">
                <a:latin typeface="Consolas" panose="020B0609020204030204" pitchFamily="49" charset="0"/>
              </a:rPr>
              <a:t>	 uint8_t a;	//</a:t>
            </a:r>
            <a:r>
              <a:rPr lang="zh-CN" altLang="en-US" sz="2800">
                <a:latin typeface="Consolas" panose="020B0609020204030204" pitchFamily="49" charset="0"/>
              </a:rPr>
              <a:t>等效于</a:t>
            </a:r>
            <a:r>
              <a:rPr lang="en-US" altLang="zh-CN" sz="2800">
                <a:latin typeface="Consolas" panose="020B0609020204030204" pitchFamily="49" charset="0"/>
              </a:rPr>
              <a:t>unsigned char a;</a:t>
            </a:r>
            <a:endParaRPr lang="en-US" altLang="zh-CN" sz="2800">
              <a:latin typeface="Consolas" panose="020B0609020204030204" pitchFamily="49"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语言结构体</a:t>
            </a:r>
            <a:endParaRPr lang="en-US" altLang="zh-CN"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32453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关键字：</a:t>
            </a:r>
            <a:r>
              <a:rPr lang="en-US" altLang="zh-CN" sz="2800">
                <a:latin typeface="Consolas" panose="020B0609020204030204" pitchFamily="49" charset="0"/>
              </a:rPr>
              <a:t>struct</a:t>
            </a:r>
            <a:endParaRPr lang="en-US" altLang="zh-CN" sz="2800">
              <a:latin typeface="Consolas" panose="020B0609020204030204" pitchFamily="49" charset="0"/>
            </a:endParaRPr>
          </a:p>
          <a:p>
            <a:pPr marL="457200" indent="-457200">
              <a:buFont typeface="Arial" panose="02080604020202020204" pitchFamily="34" charset="0"/>
              <a:buChar char="•"/>
            </a:pPr>
            <a:r>
              <a:rPr lang="zh-CN" altLang="en-US" sz="2800"/>
              <a:t>用途：数据打包，不同类型变量的集合</a:t>
            </a:r>
            <a:endParaRPr lang="en-US" altLang="zh-CN" sz="2800"/>
          </a:p>
          <a:p>
            <a:pPr marL="457200" indent="-457200">
              <a:buFont typeface="Arial" panose="02080604020202020204" pitchFamily="34" charset="0"/>
              <a:buChar char="•"/>
            </a:pPr>
            <a:r>
              <a:rPr lang="zh-CN" altLang="en-US" sz="2800"/>
              <a:t>定义结构体变量：</a:t>
            </a:r>
            <a:endParaRPr lang="en-US" altLang="zh-CN" sz="2800"/>
          </a:p>
          <a:p>
            <a:r>
              <a:rPr lang="en-US" altLang="zh-CN" sz="2800"/>
              <a:t>	</a:t>
            </a:r>
            <a:r>
              <a:rPr lang="en-US" altLang="zh-CN" sz="2800">
                <a:latin typeface="Consolas" panose="020B0609020204030204" pitchFamily="49" charset="0"/>
              </a:rPr>
              <a:t>struct{char x; int y; float z;} StructName;</a:t>
            </a:r>
            <a:endParaRPr lang="en-US" altLang="zh-CN" sz="2800">
              <a:latin typeface="Consolas" panose="020B0609020204030204" pitchFamily="49" charset="0"/>
            </a:endParaRPr>
          </a:p>
          <a:p>
            <a:r>
              <a:rPr lang="en-US" altLang="zh-CN" sz="2800"/>
              <a:t>	</a:t>
            </a:r>
            <a:r>
              <a:rPr lang="zh-CN" altLang="en-US" sz="2800"/>
              <a:t>因为结构体变量类型较长，所以通常用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80604020202020204" pitchFamily="34" charset="0"/>
              <a:buChar char="•"/>
            </a:pPr>
            <a:r>
              <a:rPr lang="zh-CN" altLang="en-US" sz="2800"/>
              <a:t>引用结构体成员：</a:t>
            </a:r>
            <a:endParaRPr lang="en-US" altLang="zh-CN" sz="2800"/>
          </a:p>
          <a:p>
            <a:r>
              <a:rPr lang="en-US" altLang="zh-CN" sz="2800"/>
              <a:t>	</a:t>
            </a:r>
            <a:r>
              <a:rPr lang="en-US" altLang="zh-CN" sz="2800">
                <a:latin typeface="Consolas" panose="020B0609020204030204" pitchFamily="49" charset="0"/>
              </a:rPr>
              <a:t>StructName.x = 'A';</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StructName.y = 66;</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StructName.z = 1.23;</a:t>
            </a:r>
            <a:endParaRPr lang="en-US" altLang="zh-CN" sz="2800">
              <a:latin typeface="Consolas" panose="020B0609020204030204" pitchFamily="49" charset="0"/>
            </a:endParaRPr>
          </a:p>
          <a:p>
            <a:r>
              <a:rPr lang="zh-CN" altLang="en-US" sz="2800"/>
              <a:t>或</a:t>
            </a:r>
            <a:r>
              <a:rPr lang="en-US" altLang="zh-CN" sz="2800"/>
              <a:t>	</a:t>
            </a:r>
            <a:r>
              <a:rPr lang="en-US" altLang="zh-CN" sz="2800">
                <a:latin typeface="Consolas" panose="020B0609020204030204" pitchFamily="49" charset="0"/>
              </a:rPr>
              <a:t>pStructName-&gt;x = 'A';</a:t>
            </a:r>
            <a:r>
              <a:rPr lang="en-US" altLang="zh-CN" sz="2800"/>
              <a:t>	//</a:t>
            </a:r>
            <a:r>
              <a:rPr lang="en-US" altLang="zh-CN" sz="2800">
                <a:latin typeface="Consolas" panose="020B0609020204030204" pitchFamily="49" charset="0"/>
              </a:rPr>
              <a:t>pStructName</a:t>
            </a:r>
            <a:r>
              <a:rPr lang="zh-CN" altLang="en-US" sz="2800"/>
              <a:t>为结构体的地址</a:t>
            </a:r>
            <a:r>
              <a:rPr lang="en-US" altLang="zh-CN" sz="2800"/>
              <a:t>	</a:t>
            </a:r>
            <a:r>
              <a:rPr lang="en-US" altLang="zh-CN" sz="2800">
                <a:latin typeface="Consolas" panose="020B0609020204030204" pitchFamily="49" charset="0"/>
              </a:rPr>
              <a:t>pStructName-&gt;y = 66;</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pStructName-&gt;z = 1.23;</a:t>
            </a:r>
            <a:endParaRPr lang="en-US" altLang="zh-CN" sz="2800">
              <a:latin typeface="Consolas" panose="020B0609020204030204" pitchFamily="49"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语言枚举</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3970318"/>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关键字：</a:t>
            </a:r>
            <a:r>
              <a:rPr lang="en-US" altLang="zh-CN" sz="2800">
                <a:latin typeface="Consolas" panose="020B0609020204030204" pitchFamily="49" charset="0"/>
              </a:rPr>
              <a:t>enum</a:t>
            </a:r>
            <a:endParaRPr lang="en-US" altLang="zh-CN" sz="2800">
              <a:latin typeface="Consolas" panose="020B0609020204030204" pitchFamily="49" charset="0"/>
            </a:endParaRPr>
          </a:p>
          <a:p>
            <a:pPr marL="457200" indent="-457200">
              <a:buFont typeface="Arial" panose="02080604020202020204" pitchFamily="34" charset="0"/>
              <a:buChar char="•"/>
            </a:pPr>
            <a:r>
              <a:rPr lang="zh-CN" altLang="en-US" sz="2800"/>
              <a:t>用途：定义一个取值受限制的整型变量，用于限制变量取值范围；宏定义的集合</a:t>
            </a:r>
            <a:endParaRPr lang="en-US" altLang="zh-CN" sz="2800"/>
          </a:p>
          <a:p>
            <a:pPr marL="457200" indent="-457200">
              <a:buFont typeface="Arial" panose="02080604020202020204" pitchFamily="34" charset="0"/>
              <a:buChar char="•"/>
            </a:pPr>
            <a:r>
              <a:rPr lang="zh-CN" altLang="en-US" sz="2800"/>
              <a:t>定义枚举变量：</a:t>
            </a:r>
            <a:endParaRPr lang="en-US" altLang="zh-CN" sz="2800"/>
          </a:p>
          <a:p>
            <a:r>
              <a:rPr lang="en-US" altLang="zh-CN" sz="2800"/>
              <a:t>	</a:t>
            </a:r>
            <a:r>
              <a:rPr lang="en-US" altLang="zh-CN" sz="2800">
                <a:latin typeface="Consolas" panose="020B0609020204030204" pitchFamily="49" charset="0"/>
              </a:rPr>
              <a:t>enum{FALSE = 0, TRUE = 1} EnumName;</a:t>
            </a:r>
            <a:endParaRPr lang="en-US" altLang="zh-CN" sz="2800">
              <a:latin typeface="Consolas" panose="020B0609020204030204" pitchFamily="49" charset="0"/>
            </a:endParaRPr>
          </a:p>
          <a:p>
            <a:r>
              <a:rPr lang="en-US" altLang="zh-CN" sz="2800"/>
              <a:t>	</a:t>
            </a:r>
            <a:r>
              <a:rPr lang="zh-CN" altLang="en-US" sz="2800"/>
              <a:t>因为枚举变量类型较长，所以通常用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80604020202020204" pitchFamily="34" charset="0"/>
              <a:buChar char="•"/>
            </a:pPr>
            <a:r>
              <a:rPr lang="zh-CN" altLang="en-US" sz="2800"/>
              <a:t>引用枚举成员：</a:t>
            </a:r>
            <a:endParaRPr lang="en-US" altLang="zh-CN" sz="2800"/>
          </a:p>
          <a:p>
            <a:r>
              <a:rPr lang="en-US" altLang="zh-CN" sz="2800"/>
              <a:t>	</a:t>
            </a:r>
            <a:r>
              <a:rPr lang="en-US" altLang="zh-CN" sz="2800">
                <a:latin typeface="Consolas" panose="020B0609020204030204" pitchFamily="49" charset="0"/>
              </a:rPr>
              <a:t>EnumName = FALSE;</a:t>
            </a:r>
            <a:endParaRPr lang="en-US" altLang="zh-CN" sz="2800">
              <a:latin typeface="Consolas" panose="020B0609020204030204" pitchFamily="49" charset="0"/>
            </a:endParaRPr>
          </a:p>
          <a:p>
            <a:r>
              <a:rPr lang="en-US" altLang="zh-CN" sz="2400">
                <a:latin typeface="Consolas" panose="020B0609020204030204" pitchFamily="49" charset="0"/>
              </a:rPr>
              <a:t>	</a:t>
            </a:r>
            <a:r>
              <a:rPr lang="en-US" altLang="zh-CN" sz="2800">
                <a:latin typeface="Consolas" panose="020B0609020204030204" pitchFamily="49" charset="0"/>
              </a:rPr>
              <a:t>EnumName = TRUE;</a:t>
            </a:r>
            <a:endParaRPr lang="en-US" altLang="zh-CN" sz="2800">
              <a:latin typeface="Consolas" panose="020B0609020204030204" pitchFamily="49"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调试方式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串口调试：通过串口通信，将调试信息发送到电脑端，电脑使用串口助手显示调试信息</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zh-CN" altLang="en-US" sz="2800"/>
              <a:t>显示屏调试：直接将显示屏连接到单片机，将调试信息打印在显示屏上</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en-US" altLang="zh-CN" sz="2800"/>
              <a:t>Keil</a:t>
            </a:r>
            <a:r>
              <a:rPr lang="zh-CN" altLang="en-US" sz="2800"/>
              <a:t>调试模式：借助</a:t>
            </a:r>
            <a:r>
              <a:rPr lang="en-US" altLang="zh-CN" sz="2800"/>
              <a:t>Keil</a:t>
            </a:r>
            <a:r>
              <a:rPr lang="zh-CN" altLang="en-US" sz="2800"/>
              <a:t>软件的调试模式，可使用单步运行、设置断点、查看寄存器及变量等功能</a:t>
            </a:r>
            <a:endParaRPr lang="en-US" altLang="zh-CN"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OLED</a:t>
            </a:r>
            <a:r>
              <a:rPr lang="zh-CN" altLang="en-US" sz="2800"/>
              <a:t>（</a:t>
            </a:r>
            <a:r>
              <a:rPr lang="en-US" altLang="zh-CN" sz="2800"/>
              <a:t>Organic Light Emitting Diode</a:t>
            </a:r>
            <a:r>
              <a:rPr lang="zh-CN" altLang="en-US" sz="2800"/>
              <a:t>）：有机发光二极管</a:t>
            </a:r>
            <a:endParaRPr lang="en-US" altLang="zh-CN" sz="2800"/>
          </a:p>
          <a:p>
            <a:pPr marL="457200" indent="-457200">
              <a:buFont typeface="Arial" panose="02080604020202020204" pitchFamily="34" charset="0"/>
              <a:buChar char="•"/>
            </a:pPr>
            <a:r>
              <a:rPr lang="en-US" altLang="zh-CN" sz="2800"/>
              <a:t>OLED</a:t>
            </a:r>
            <a:r>
              <a:rPr lang="zh-CN" altLang="en-US" sz="2800"/>
              <a:t>显示屏：性能优异的新型显示屏，具有功耗低、相应速度快、宽视角、轻薄柔韧等特点</a:t>
            </a:r>
            <a:endParaRPr lang="en-US" altLang="zh-CN" sz="2800"/>
          </a:p>
          <a:p>
            <a:pPr marL="457200" indent="-457200">
              <a:buFont typeface="Arial" panose="02080604020202020204" pitchFamily="34" charset="0"/>
              <a:buChar char="•"/>
            </a:pPr>
            <a:r>
              <a:rPr lang="en-US" altLang="zh-CN" sz="2800"/>
              <a:t>0.96</a:t>
            </a:r>
            <a:r>
              <a:rPr lang="zh-CN" altLang="en-US" sz="2800"/>
              <a:t>寸</a:t>
            </a:r>
            <a:r>
              <a:rPr lang="en-US" altLang="zh-CN" sz="2800"/>
              <a:t>OLED</a:t>
            </a:r>
            <a:r>
              <a:rPr lang="zh-CN" altLang="en-US" sz="2800"/>
              <a:t>模块：小巧玲珑、占用接口少、简单易用，是电子设计中非常常见的显示屏模块</a:t>
            </a:r>
            <a:endParaRPr lang="en-US" altLang="zh-CN" sz="2800"/>
          </a:p>
          <a:p>
            <a:pPr marL="457200" indent="-457200">
              <a:buFont typeface="Arial" panose="02080604020202020204" pitchFamily="34" charset="0"/>
              <a:buChar char="•"/>
            </a:pPr>
            <a:r>
              <a:rPr lang="zh-CN" altLang="en-US" sz="2800"/>
              <a:t>供电：</a:t>
            </a:r>
            <a:r>
              <a:rPr lang="en-US" altLang="zh-CN" sz="2800"/>
              <a:t>3~5.5V</a:t>
            </a:r>
            <a:r>
              <a:rPr lang="zh-CN" altLang="en-US" sz="2800"/>
              <a:t>，通信协议：</a:t>
            </a:r>
            <a:r>
              <a:rPr lang="en-US" altLang="zh-CN" sz="2800"/>
              <a:t>I2C/SPI</a:t>
            </a:r>
            <a:r>
              <a:rPr lang="zh-CN" altLang="en-US" sz="2800"/>
              <a:t>，分辨率：</a:t>
            </a:r>
            <a:r>
              <a:rPr lang="en-US" altLang="zh-CN" sz="2800"/>
              <a:t>128*64</a:t>
            </a:r>
            <a:endParaRPr lang="en-US" altLang="zh-CN" sz="2800"/>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1592634" y="4403427"/>
            <a:ext cx="1654676" cy="1672002"/>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4564" t="16898" r="12951" b="10617"/>
          <a:stretch>
            <a:fillRect/>
          </a:stretch>
        </p:blipFill>
        <p:spPr>
          <a:xfrm>
            <a:off x="4050604" y="4403427"/>
            <a:ext cx="1672001" cy="1672002"/>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3337" t="14236" r="13585" b="10617"/>
          <a:stretch>
            <a:fillRect/>
          </a:stretch>
        </p:blipFill>
        <p:spPr>
          <a:xfrm>
            <a:off x="8973444" y="4403427"/>
            <a:ext cx="1625923" cy="1672002"/>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11055" t="14651" r="13408" b="8598"/>
          <a:stretch>
            <a:fillRect/>
          </a:stretch>
        </p:blipFill>
        <p:spPr>
          <a:xfrm>
            <a:off x="6525899" y="4403427"/>
            <a:ext cx="1644251" cy="167200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423986" y="1854254"/>
            <a:ext cx="3723809" cy="3866667"/>
          </a:xfrm>
          <a:prstGeom prst="rect">
            <a:avLst/>
          </a:prstGeom>
        </p:spPr>
      </p:pic>
      <p:pic>
        <p:nvPicPr>
          <p:cNvPr id="3" name="图片 2"/>
          <p:cNvPicPr>
            <a:picLocks noChangeAspect="1"/>
          </p:cNvPicPr>
          <p:nvPr/>
        </p:nvPicPr>
        <p:blipFill rotWithShape="1">
          <a:blip r:embed="rId2"/>
          <a:srcRect l="3355" t="-80" r="7911" b="2177"/>
          <a:stretch>
            <a:fillRect/>
          </a:stretch>
        </p:blipFill>
        <p:spPr>
          <a:xfrm>
            <a:off x="5876693" y="1854254"/>
            <a:ext cx="4850780" cy="38666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套件介绍</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38097" y="1215483"/>
            <a:ext cx="4515806" cy="526337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驱动函数</a:t>
            </a:r>
            <a:endParaRPr lang="zh-CN" altLang="en-US" sz="3200">
              <a:latin typeface="等线" panose="02010600030101010101" pitchFamily="2" charset="-122"/>
              <a:ea typeface="等线" panose="02010600030101010101" pitchFamily="2" charset="-122"/>
            </a:endParaRPr>
          </a:p>
        </p:txBody>
      </p:sp>
      <p:graphicFrame>
        <p:nvGraphicFramePr>
          <p:cNvPr id="5" name="表格 4"/>
          <p:cNvGraphicFramePr>
            <a:graphicFrameLocks noGrp="1"/>
          </p:cNvGraphicFramePr>
          <p:nvPr/>
        </p:nvGraphicFramePr>
        <p:xfrm>
          <a:off x="754069" y="2546247"/>
          <a:ext cx="10620000" cy="3826134"/>
        </p:xfrm>
        <a:graphic>
          <a:graphicData uri="http://schemas.openxmlformats.org/drawingml/2006/table">
            <a:tbl>
              <a:tblPr firstRow="1" bandRow="1">
                <a:tableStyleId>{93296810-A885-4BE3-A3E7-6D5BEEA58F35}</a:tableStyleId>
              </a:tblPr>
              <a:tblGrid>
                <a:gridCol w="6155192"/>
                <a:gridCol w="4464808"/>
              </a:tblGrid>
              <a:tr h="424000">
                <a:tc>
                  <a:txBody>
                    <a:bodyPr/>
                    <a:lstStyle/>
                    <a:p>
                      <a:pPr algn="ctr"/>
                      <a:r>
                        <a:rPr lang="zh-CN" altLang="en-US" sz="2000"/>
                        <a:t>函数</a:t>
                      </a:r>
                      <a:endParaRPr lang="zh-CN" altLang="en-US" sz="2000"/>
                    </a:p>
                  </a:txBody>
                  <a:tcPr marL="120326" marR="120326" marT="60163" marB="60163" anchor="ctr"/>
                </a:tc>
                <a:tc>
                  <a:txBody>
                    <a:bodyPr/>
                    <a:lstStyle/>
                    <a:p>
                      <a:pPr algn="ctr"/>
                      <a:r>
                        <a:rPr lang="zh-CN" altLang="en-US" sz="2000"/>
                        <a:t>作用</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OLED_Init();</a:t>
                      </a:r>
                      <a:endParaRPr lang="zh-CN" altLang="en-US" sz="2000"/>
                    </a:p>
                  </a:txBody>
                  <a:tcPr marL="120326" marR="120326" marT="60163" marB="60163" anchor="ctr"/>
                </a:tc>
                <a:tc>
                  <a:txBody>
                    <a:bodyPr/>
                    <a:lstStyle/>
                    <a:p>
                      <a:r>
                        <a:rPr lang="zh-CN" altLang="en-US" sz="2000">
                          <a:latin typeface="Consolas" panose="020B0609020204030204" pitchFamily="49" charset="0"/>
                        </a:rPr>
                        <a:t>初始化</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OLED_Clear();</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80604020202020204" pitchFamily="34" charset="0"/>
                        <a:buNone/>
                      </a:pPr>
                      <a:r>
                        <a:rPr lang="zh-CN" altLang="en-US" sz="2000">
                          <a:latin typeface="Consolas" panose="020B0609020204030204" pitchFamily="49" charset="0"/>
                        </a:rPr>
                        <a:t>清屏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OLED_ShowChar(1, 1, 'A');</a:t>
                      </a:r>
                      <a:endParaRPr lang="zh-CN" altLang="en-US" sz="2000"/>
                    </a:p>
                  </a:txBody>
                  <a:tcPr marL="120326" marR="120326" marT="60163" marB="60163" anchor="ctr"/>
                </a:tc>
                <a:tc>
                  <a:txBody>
                    <a:bodyPr/>
                    <a:lstStyle/>
                    <a:p>
                      <a:pPr marL="0" indent="0">
                        <a:buFont typeface="Arial" panose="02080604020202020204" pitchFamily="34" charset="0"/>
                        <a:buNone/>
                      </a:pPr>
                      <a:r>
                        <a:rPr lang="zh-CN" altLang="en-US" sz="2000">
                          <a:latin typeface="Consolas" panose="020B0609020204030204" pitchFamily="49" charset="0"/>
                        </a:rPr>
                        <a:t>显示一个字符</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OLED_ShowString(1, 3, "HelloWorld!");</a:t>
                      </a:r>
                      <a:endParaRPr lang="zh-CN" altLang="en-US" sz="2000"/>
                    </a:p>
                  </a:txBody>
                  <a:tcPr marL="120326" marR="120326" marT="60163" marB="60163" anchor="ctr"/>
                </a:tc>
                <a:tc>
                  <a:txBody>
                    <a:bodyPr/>
                    <a:lstStyle/>
                    <a:p>
                      <a:r>
                        <a:rPr lang="zh-CN" altLang="en-US" sz="2000">
                          <a:latin typeface="Consolas" panose="020B0609020204030204" pitchFamily="49" charset="0"/>
                        </a:rPr>
                        <a:t>显示字符串</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OLED_ShowNum(2, 1, 12345, 5);</a:t>
                      </a:r>
                      <a:endParaRPr lang="zh-CN" altLang="en-US" sz="2000"/>
                    </a:p>
                  </a:txBody>
                  <a:tcPr marL="120326" marR="120326" marT="60163" marB="60163" anchor="ctr"/>
                </a:tc>
                <a:tc>
                  <a:txBody>
                    <a:bodyPr/>
                    <a:lstStyle/>
                    <a:p>
                      <a:pPr marL="0" indent="0">
                        <a:buFont typeface="Arial" panose="02080604020202020204" pitchFamily="34" charset="0"/>
                        <a:buNone/>
                      </a:pPr>
                      <a:r>
                        <a:rPr lang="zh-CN" altLang="en-US" sz="2000">
                          <a:latin typeface="Consolas" panose="020B0609020204030204" pitchFamily="49" charset="0"/>
                        </a:rPr>
                        <a:t>显示十进制数字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OLED_ShowSignedNum(2, 7, -66, 2);</a:t>
                      </a:r>
                      <a:endParaRPr lang="zh-CN" altLang="en-US" sz="2000"/>
                    </a:p>
                  </a:txBody>
                  <a:tcPr marL="120326" marR="120326" marT="60163" marB="60163" anchor="ctr"/>
                </a:tc>
                <a:tc>
                  <a:txBody>
                    <a:bodyPr/>
                    <a:lstStyle/>
                    <a:p>
                      <a:pPr marL="0" indent="0">
                        <a:buFont typeface="Arial" panose="02080604020202020204" pitchFamily="34" charset="0"/>
                        <a:buNone/>
                      </a:pPr>
                      <a:r>
                        <a:rPr lang="zh-CN" altLang="en-US" sz="2000">
                          <a:latin typeface="Consolas" panose="020B0609020204030204" pitchFamily="49" charset="0"/>
                        </a:rPr>
                        <a:t>显示有符号十进制数字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OLED_ShowHexNum(3, 1, 0xAA55, 4);</a:t>
                      </a:r>
                      <a:endParaRPr lang="zh-CN" altLang="en-US" sz="2000"/>
                    </a:p>
                  </a:txBody>
                  <a:tcPr marL="120326" marR="120326" marT="60163" marB="60163" anchor="ctr"/>
                </a:tc>
                <a:tc>
                  <a:txBody>
                    <a:bodyPr/>
                    <a:lstStyle/>
                    <a:p>
                      <a:pPr marL="0" indent="0">
                        <a:buFont typeface="Arial" panose="02080604020202020204" pitchFamily="34" charset="0"/>
                        <a:buNone/>
                      </a:pPr>
                      <a:r>
                        <a:rPr lang="zh-CN" altLang="en-US" sz="2000">
                          <a:latin typeface="Consolas" panose="020B0609020204030204" pitchFamily="49" charset="0"/>
                        </a:rPr>
                        <a:t>显示十六进制数字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OLED_ShowBinNum(4, 1, 0xAA55, 16);</a:t>
                      </a:r>
                      <a:endParaRPr lang="zh-CN" altLang="en-US" sz="2000"/>
                    </a:p>
                  </a:txBody>
                  <a:tcPr marL="120326" marR="120326" marT="60163" marB="60163" anchor="ctr"/>
                </a:tc>
                <a:tc>
                  <a:txBody>
                    <a:bodyPr/>
                    <a:lstStyle/>
                    <a:p>
                      <a:pPr marL="0" indent="0">
                        <a:buFont typeface="Arial" panose="02080604020202020204" pitchFamily="34" charset="0"/>
                        <a:buNone/>
                      </a:pPr>
                      <a:r>
                        <a:rPr lang="zh-CN" altLang="en-US" sz="2000">
                          <a:latin typeface="Consolas" panose="020B0609020204030204" pitchFamily="49" charset="0"/>
                        </a:rPr>
                        <a:t>显示二进制数字</a:t>
                      </a:r>
                      <a:endParaRPr lang="en-US" altLang="zh-CN" sz="2000">
                        <a:latin typeface="Consolas" panose="020B0609020204030204" pitchFamily="49" charset="0"/>
                      </a:endParaRPr>
                    </a:p>
                  </a:txBody>
                  <a:tcPr marL="120326" marR="120326" marT="60163" marB="60163" anchor="ctr"/>
                </a:tc>
              </a:tr>
            </a:tbl>
          </a:graphicData>
        </a:graphic>
      </p:graphicFrame>
      <p:graphicFrame>
        <p:nvGraphicFramePr>
          <p:cNvPr id="2" name="表格 1"/>
          <p:cNvGraphicFramePr>
            <a:graphicFrameLocks noGrp="1"/>
          </p:cNvGraphicFramePr>
          <p:nvPr/>
        </p:nvGraphicFramePr>
        <p:xfrm>
          <a:off x="5107866" y="508106"/>
          <a:ext cx="4252896" cy="1953948"/>
        </p:xfrm>
        <a:graphic>
          <a:graphicData uri="http://schemas.openxmlformats.org/drawingml/2006/table">
            <a:tbl>
              <a:tblPr>
                <a:tableStyleId>{5C22544A-7EE6-4342-B048-85BDC9FD1C3A}</a:tableStyleId>
              </a:tblPr>
              <a:tblGrid>
                <a:gridCol w="265806"/>
                <a:gridCol w="265806"/>
                <a:gridCol w="265806"/>
                <a:gridCol w="265806"/>
                <a:gridCol w="265806"/>
                <a:gridCol w="265806"/>
                <a:gridCol w="265806"/>
                <a:gridCol w="265806"/>
                <a:gridCol w="265806"/>
                <a:gridCol w="265806"/>
                <a:gridCol w="265806"/>
                <a:gridCol w="265806"/>
                <a:gridCol w="265806"/>
                <a:gridCol w="265806"/>
                <a:gridCol w="265806"/>
                <a:gridCol w="265806"/>
              </a:tblGrid>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H</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e</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W</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r</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d</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2</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3</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4</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r>
            </a:tbl>
          </a:graphicData>
        </a:graphic>
      </p:graphicFrame>
      <p:grpSp>
        <p:nvGrpSpPr>
          <p:cNvPr id="6" name="组合 5"/>
          <p:cNvGrpSpPr/>
          <p:nvPr/>
        </p:nvGrpSpPr>
        <p:grpSpPr>
          <a:xfrm>
            <a:off x="4765533" y="75724"/>
            <a:ext cx="4644416" cy="2336709"/>
            <a:chOff x="5588669" y="215513"/>
            <a:chExt cx="4644416" cy="2336709"/>
          </a:xfrm>
        </p:grpSpPr>
        <p:sp>
          <p:nvSpPr>
            <p:cNvPr id="3" name="文本框 2"/>
            <p:cNvSpPr txBox="1"/>
            <p:nvPr/>
          </p:nvSpPr>
          <p:spPr>
            <a:xfrm>
              <a:off x="5588669" y="702555"/>
              <a:ext cx="342333" cy="369332"/>
            </a:xfrm>
            <a:prstGeom prst="rect">
              <a:avLst/>
            </a:prstGeom>
            <a:noFill/>
          </p:spPr>
          <p:txBody>
            <a:bodyPr wrap="square" rtlCol="0">
              <a:spAutoFit/>
            </a:bodyPr>
            <a:lstStyle/>
            <a:p>
              <a:pPr algn="ctr"/>
              <a:r>
                <a:rPr lang="en-US" altLang="zh-CN"/>
                <a:t>1</a:t>
              </a:r>
              <a:endParaRPr lang="zh-CN" altLang="en-US"/>
            </a:p>
          </p:txBody>
        </p:sp>
        <p:sp>
          <p:nvSpPr>
            <p:cNvPr id="7" name="文本框 6"/>
            <p:cNvSpPr txBox="1"/>
            <p:nvPr/>
          </p:nvSpPr>
          <p:spPr>
            <a:xfrm>
              <a:off x="5588669" y="1196000"/>
              <a:ext cx="342333" cy="369332"/>
            </a:xfrm>
            <a:prstGeom prst="rect">
              <a:avLst/>
            </a:prstGeom>
            <a:noFill/>
          </p:spPr>
          <p:txBody>
            <a:bodyPr wrap="square" rtlCol="0">
              <a:spAutoFit/>
            </a:bodyPr>
            <a:lstStyle/>
            <a:p>
              <a:pPr algn="ctr"/>
              <a:r>
                <a:rPr lang="en-US" altLang="zh-CN"/>
                <a:t>2</a:t>
              </a:r>
              <a:endParaRPr lang="zh-CN" altLang="en-US"/>
            </a:p>
          </p:txBody>
        </p:sp>
        <p:sp>
          <p:nvSpPr>
            <p:cNvPr id="8" name="文本框 7"/>
            <p:cNvSpPr txBox="1"/>
            <p:nvPr/>
          </p:nvSpPr>
          <p:spPr>
            <a:xfrm>
              <a:off x="5588669" y="1689445"/>
              <a:ext cx="342333" cy="369332"/>
            </a:xfrm>
            <a:prstGeom prst="rect">
              <a:avLst/>
            </a:prstGeom>
            <a:noFill/>
          </p:spPr>
          <p:txBody>
            <a:bodyPr wrap="square" rtlCol="0">
              <a:spAutoFit/>
            </a:bodyPr>
            <a:lstStyle/>
            <a:p>
              <a:pPr algn="ctr"/>
              <a:r>
                <a:rPr lang="en-US" altLang="zh-CN"/>
                <a:t>3</a:t>
              </a:r>
              <a:endParaRPr lang="zh-CN" altLang="en-US"/>
            </a:p>
          </p:txBody>
        </p:sp>
        <p:sp>
          <p:nvSpPr>
            <p:cNvPr id="9" name="文本框 8"/>
            <p:cNvSpPr txBox="1"/>
            <p:nvPr/>
          </p:nvSpPr>
          <p:spPr>
            <a:xfrm>
              <a:off x="5588669" y="2182890"/>
              <a:ext cx="342333" cy="369332"/>
            </a:xfrm>
            <a:prstGeom prst="rect">
              <a:avLst/>
            </a:prstGeom>
            <a:noFill/>
          </p:spPr>
          <p:txBody>
            <a:bodyPr wrap="square" rtlCol="0">
              <a:spAutoFit/>
            </a:bodyPr>
            <a:lstStyle/>
            <a:p>
              <a:pPr algn="ctr"/>
              <a:r>
                <a:rPr lang="en-US" altLang="zh-CN"/>
                <a:t>4</a:t>
              </a:r>
              <a:endParaRPr lang="zh-CN" altLang="en-US"/>
            </a:p>
          </p:txBody>
        </p:sp>
        <p:sp>
          <p:nvSpPr>
            <p:cNvPr id="10" name="文本框 9"/>
            <p:cNvSpPr txBox="1"/>
            <p:nvPr/>
          </p:nvSpPr>
          <p:spPr>
            <a:xfrm rot="16200000">
              <a:off x="5892903" y="292062"/>
              <a:ext cx="342333" cy="369332"/>
            </a:xfrm>
            <a:prstGeom prst="rect">
              <a:avLst/>
            </a:prstGeom>
            <a:noFill/>
          </p:spPr>
          <p:txBody>
            <a:bodyPr wrap="square" rtlCol="0">
              <a:spAutoFit/>
            </a:bodyPr>
            <a:lstStyle/>
            <a:p>
              <a:r>
                <a:rPr lang="en-US" altLang="zh-CN"/>
                <a:t>1</a:t>
              </a:r>
              <a:endParaRPr lang="zh-CN" altLang="en-US"/>
            </a:p>
          </p:txBody>
        </p:sp>
        <p:sp>
          <p:nvSpPr>
            <p:cNvPr id="11" name="文本框 10"/>
            <p:cNvSpPr txBox="1"/>
            <p:nvPr/>
          </p:nvSpPr>
          <p:spPr>
            <a:xfrm rot="16200000">
              <a:off x="6158526" y="292062"/>
              <a:ext cx="342333" cy="369332"/>
            </a:xfrm>
            <a:prstGeom prst="rect">
              <a:avLst/>
            </a:prstGeom>
            <a:noFill/>
          </p:spPr>
          <p:txBody>
            <a:bodyPr wrap="square" rtlCol="0">
              <a:spAutoFit/>
            </a:bodyPr>
            <a:lstStyle/>
            <a:p>
              <a:r>
                <a:rPr lang="en-US" altLang="zh-CN"/>
                <a:t>2</a:t>
              </a:r>
              <a:endParaRPr lang="zh-CN" altLang="en-US"/>
            </a:p>
          </p:txBody>
        </p:sp>
        <p:sp>
          <p:nvSpPr>
            <p:cNvPr id="12" name="文本框 11"/>
            <p:cNvSpPr txBox="1"/>
            <p:nvPr/>
          </p:nvSpPr>
          <p:spPr>
            <a:xfrm rot="16200000">
              <a:off x="6424149" y="292062"/>
              <a:ext cx="342333" cy="369332"/>
            </a:xfrm>
            <a:prstGeom prst="rect">
              <a:avLst/>
            </a:prstGeom>
            <a:noFill/>
          </p:spPr>
          <p:txBody>
            <a:bodyPr wrap="square" rtlCol="0">
              <a:spAutoFit/>
            </a:bodyPr>
            <a:lstStyle/>
            <a:p>
              <a:r>
                <a:rPr lang="en-US" altLang="zh-CN"/>
                <a:t>3</a:t>
              </a:r>
              <a:endParaRPr lang="zh-CN" altLang="en-US"/>
            </a:p>
          </p:txBody>
        </p:sp>
        <p:sp>
          <p:nvSpPr>
            <p:cNvPr id="13" name="文本框 12"/>
            <p:cNvSpPr txBox="1"/>
            <p:nvPr/>
          </p:nvSpPr>
          <p:spPr>
            <a:xfrm rot="16200000">
              <a:off x="6689772" y="292062"/>
              <a:ext cx="342333" cy="369332"/>
            </a:xfrm>
            <a:prstGeom prst="rect">
              <a:avLst/>
            </a:prstGeom>
            <a:noFill/>
          </p:spPr>
          <p:txBody>
            <a:bodyPr wrap="square" rtlCol="0">
              <a:spAutoFit/>
            </a:bodyPr>
            <a:lstStyle/>
            <a:p>
              <a:r>
                <a:rPr lang="en-US" altLang="zh-CN"/>
                <a:t>4</a:t>
              </a:r>
              <a:endParaRPr lang="zh-CN" altLang="en-US"/>
            </a:p>
          </p:txBody>
        </p:sp>
        <p:sp>
          <p:nvSpPr>
            <p:cNvPr id="14" name="文本框 13"/>
            <p:cNvSpPr txBox="1"/>
            <p:nvPr/>
          </p:nvSpPr>
          <p:spPr>
            <a:xfrm rot="16200000">
              <a:off x="6955395" y="292062"/>
              <a:ext cx="342333" cy="369332"/>
            </a:xfrm>
            <a:prstGeom prst="rect">
              <a:avLst/>
            </a:prstGeom>
            <a:noFill/>
          </p:spPr>
          <p:txBody>
            <a:bodyPr wrap="square" rtlCol="0">
              <a:spAutoFit/>
            </a:bodyPr>
            <a:lstStyle/>
            <a:p>
              <a:r>
                <a:rPr lang="en-US" altLang="zh-CN"/>
                <a:t>5</a:t>
              </a:r>
              <a:endParaRPr lang="zh-CN" altLang="en-US"/>
            </a:p>
          </p:txBody>
        </p:sp>
        <p:sp>
          <p:nvSpPr>
            <p:cNvPr id="15" name="文本框 14"/>
            <p:cNvSpPr txBox="1"/>
            <p:nvPr/>
          </p:nvSpPr>
          <p:spPr>
            <a:xfrm rot="16200000">
              <a:off x="7221018" y="292062"/>
              <a:ext cx="342333" cy="369332"/>
            </a:xfrm>
            <a:prstGeom prst="rect">
              <a:avLst/>
            </a:prstGeom>
            <a:noFill/>
          </p:spPr>
          <p:txBody>
            <a:bodyPr wrap="square" rtlCol="0">
              <a:spAutoFit/>
            </a:bodyPr>
            <a:lstStyle/>
            <a:p>
              <a:r>
                <a:rPr lang="en-US" altLang="zh-CN"/>
                <a:t>6</a:t>
              </a:r>
              <a:endParaRPr lang="zh-CN" altLang="en-US"/>
            </a:p>
          </p:txBody>
        </p:sp>
        <p:sp>
          <p:nvSpPr>
            <p:cNvPr id="16" name="文本框 15"/>
            <p:cNvSpPr txBox="1"/>
            <p:nvPr/>
          </p:nvSpPr>
          <p:spPr>
            <a:xfrm rot="16200000">
              <a:off x="7486641" y="292062"/>
              <a:ext cx="342333" cy="369332"/>
            </a:xfrm>
            <a:prstGeom prst="rect">
              <a:avLst/>
            </a:prstGeom>
            <a:noFill/>
          </p:spPr>
          <p:txBody>
            <a:bodyPr wrap="square" rtlCol="0">
              <a:spAutoFit/>
            </a:bodyPr>
            <a:lstStyle/>
            <a:p>
              <a:r>
                <a:rPr lang="en-US" altLang="zh-CN"/>
                <a:t>7</a:t>
              </a:r>
              <a:endParaRPr lang="zh-CN" altLang="en-US"/>
            </a:p>
          </p:txBody>
        </p:sp>
        <p:sp>
          <p:nvSpPr>
            <p:cNvPr id="17" name="文本框 16"/>
            <p:cNvSpPr txBox="1"/>
            <p:nvPr/>
          </p:nvSpPr>
          <p:spPr>
            <a:xfrm rot="16200000">
              <a:off x="7752264" y="292062"/>
              <a:ext cx="342333" cy="369332"/>
            </a:xfrm>
            <a:prstGeom prst="rect">
              <a:avLst/>
            </a:prstGeom>
            <a:noFill/>
          </p:spPr>
          <p:txBody>
            <a:bodyPr wrap="square" rtlCol="0">
              <a:spAutoFit/>
            </a:bodyPr>
            <a:lstStyle/>
            <a:p>
              <a:r>
                <a:rPr lang="en-US" altLang="zh-CN"/>
                <a:t>8</a:t>
              </a:r>
              <a:endParaRPr lang="zh-CN" altLang="en-US"/>
            </a:p>
          </p:txBody>
        </p:sp>
        <p:sp>
          <p:nvSpPr>
            <p:cNvPr id="18" name="文本框 17"/>
            <p:cNvSpPr txBox="1"/>
            <p:nvPr/>
          </p:nvSpPr>
          <p:spPr>
            <a:xfrm rot="16200000">
              <a:off x="8017887" y="292062"/>
              <a:ext cx="342333" cy="369332"/>
            </a:xfrm>
            <a:prstGeom prst="rect">
              <a:avLst/>
            </a:prstGeom>
            <a:noFill/>
          </p:spPr>
          <p:txBody>
            <a:bodyPr wrap="square" rtlCol="0">
              <a:spAutoFit/>
            </a:bodyPr>
            <a:lstStyle/>
            <a:p>
              <a:r>
                <a:rPr lang="en-US" altLang="zh-CN"/>
                <a:t>9</a:t>
              </a:r>
              <a:endParaRPr lang="zh-CN" altLang="en-US"/>
            </a:p>
          </p:txBody>
        </p:sp>
        <p:sp>
          <p:nvSpPr>
            <p:cNvPr id="19" name="文本框 18"/>
            <p:cNvSpPr txBox="1"/>
            <p:nvPr/>
          </p:nvSpPr>
          <p:spPr>
            <a:xfrm rot="16200000">
              <a:off x="8238486" y="247038"/>
              <a:ext cx="432382" cy="369332"/>
            </a:xfrm>
            <a:prstGeom prst="rect">
              <a:avLst/>
            </a:prstGeom>
            <a:noFill/>
          </p:spPr>
          <p:txBody>
            <a:bodyPr wrap="square" rtlCol="0">
              <a:spAutoFit/>
            </a:bodyPr>
            <a:lstStyle/>
            <a:p>
              <a:r>
                <a:rPr lang="en-US" altLang="zh-CN"/>
                <a:t>10</a:t>
              </a:r>
              <a:endParaRPr lang="zh-CN" altLang="en-US"/>
            </a:p>
          </p:txBody>
        </p:sp>
        <p:sp>
          <p:nvSpPr>
            <p:cNvPr id="20" name="文本框 19"/>
            <p:cNvSpPr txBox="1"/>
            <p:nvPr/>
          </p:nvSpPr>
          <p:spPr>
            <a:xfrm rot="16200000">
              <a:off x="8504300" y="247229"/>
              <a:ext cx="432000" cy="369332"/>
            </a:xfrm>
            <a:prstGeom prst="rect">
              <a:avLst/>
            </a:prstGeom>
            <a:noFill/>
          </p:spPr>
          <p:txBody>
            <a:bodyPr wrap="square" rtlCol="0">
              <a:spAutoFit/>
            </a:bodyPr>
            <a:lstStyle/>
            <a:p>
              <a:r>
                <a:rPr lang="en-US" altLang="zh-CN"/>
                <a:t>11</a:t>
              </a:r>
              <a:endParaRPr lang="zh-CN" altLang="en-US"/>
            </a:p>
          </p:txBody>
        </p:sp>
        <p:sp>
          <p:nvSpPr>
            <p:cNvPr id="21" name="文本框 20"/>
            <p:cNvSpPr txBox="1"/>
            <p:nvPr/>
          </p:nvSpPr>
          <p:spPr>
            <a:xfrm rot="16200000">
              <a:off x="8769923" y="247229"/>
              <a:ext cx="432000" cy="369332"/>
            </a:xfrm>
            <a:prstGeom prst="rect">
              <a:avLst/>
            </a:prstGeom>
            <a:noFill/>
          </p:spPr>
          <p:txBody>
            <a:bodyPr wrap="square" rtlCol="0">
              <a:spAutoFit/>
            </a:bodyPr>
            <a:lstStyle/>
            <a:p>
              <a:r>
                <a:rPr lang="en-US" altLang="zh-CN"/>
                <a:t>12</a:t>
              </a:r>
              <a:endParaRPr lang="zh-CN" altLang="en-US"/>
            </a:p>
          </p:txBody>
        </p:sp>
        <p:sp>
          <p:nvSpPr>
            <p:cNvPr id="22" name="文本框 21"/>
            <p:cNvSpPr txBox="1"/>
            <p:nvPr/>
          </p:nvSpPr>
          <p:spPr>
            <a:xfrm rot="16200000">
              <a:off x="9035546" y="247229"/>
              <a:ext cx="432000" cy="369332"/>
            </a:xfrm>
            <a:prstGeom prst="rect">
              <a:avLst/>
            </a:prstGeom>
            <a:noFill/>
          </p:spPr>
          <p:txBody>
            <a:bodyPr wrap="square" rtlCol="0">
              <a:spAutoFit/>
            </a:bodyPr>
            <a:lstStyle/>
            <a:p>
              <a:r>
                <a:rPr lang="en-US" altLang="zh-CN"/>
                <a:t>13</a:t>
              </a:r>
              <a:endParaRPr lang="zh-CN" altLang="en-US"/>
            </a:p>
          </p:txBody>
        </p:sp>
        <p:sp>
          <p:nvSpPr>
            <p:cNvPr id="23" name="文本框 22"/>
            <p:cNvSpPr txBox="1"/>
            <p:nvPr/>
          </p:nvSpPr>
          <p:spPr>
            <a:xfrm rot="16200000">
              <a:off x="9301169" y="247229"/>
              <a:ext cx="432000" cy="369332"/>
            </a:xfrm>
            <a:prstGeom prst="rect">
              <a:avLst/>
            </a:prstGeom>
            <a:noFill/>
          </p:spPr>
          <p:txBody>
            <a:bodyPr wrap="square" rtlCol="0">
              <a:spAutoFit/>
            </a:bodyPr>
            <a:lstStyle/>
            <a:p>
              <a:r>
                <a:rPr lang="en-US" altLang="zh-CN"/>
                <a:t>14</a:t>
              </a:r>
              <a:endParaRPr lang="zh-CN" altLang="en-US"/>
            </a:p>
          </p:txBody>
        </p:sp>
        <p:sp>
          <p:nvSpPr>
            <p:cNvPr id="24" name="文本框 23"/>
            <p:cNvSpPr txBox="1"/>
            <p:nvPr/>
          </p:nvSpPr>
          <p:spPr>
            <a:xfrm rot="16200000">
              <a:off x="9566792" y="247229"/>
              <a:ext cx="432000" cy="369332"/>
            </a:xfrm>
            <a:prstGeom prst="rect">
              <a:avLst/>
            </a:prstGeom>
            <a:noFill/>
          </p:spPr>
          <p:txBody>
            <a:bodyPr wrap="square" rtlCol="0">
              <a:spAutoFit/>
            </a:bodyPr>
            <a:lstStyle/>
            <a:p>
              <a:r>
                <a:rPr lang="en-US" altLang="zh-CN"/>
                <a:t>15</a:t>
              </a:r>
              <a:endParaRPr lang="zh-CN" altLang="en-US"/>
            </a:p>
          </p:txBody>
        </p:sp>
        <p:sp>
          <p:nvSpPr>
            <p:cNvPr id="25" name="文本框 24"/>
            <p:cNvSpPr txBox="1"/>
            <p:nvPr/>
          </p:nvSpPr>
          <p:spPr>
            <a:xfrm rot="16200000">
              <a:off x="9832419" y="247229"/>
              <a:ext cx="432000" cy="369332"/>
            </a:xfrm>
            <a:prstGeom prst="rect">
              <a:avLst/>
            </a:prstGeom>
            <a:noFill/>
          </p:spPr>
          <p:txBody>
            <a:bodyPr wrap="square" rtlCol="0">
              <a:spAutoFit/>
            </a:bodyPr>
            <a:lstStyle/>
            <a:p>
              <a:r>
                <a:rPr lang="en-US" altLang="zh-CN"/>
                <a:t>16</a:t>
              </a:r>
              <a:endParaRPr lang="zh-CN" altLang="en-US"/>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9719393" y="508106"/>
            <a:ext cx="1654676" cy="167200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中断系统</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中断：在主程序运行过程中，出现了特定的中断触发条件（中断源），使得</a:t>
            </a:r>
            <a:r>
              <a:rPr lang="en-US" altLang="zh-CN" sz="2800"/>
              <a:t>CPU</a:t>
            </a:r>
            <a:r>
              <a:rPr lang="zh-CN" altLang="en-US" sz="2800"/>
              <a:t>暂停当前正在运行的程序，转而去处理中断程序，处理完成后又返回原来被暂停的位置继续运行</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zh-CN" altLang="en-US" sz="2800"/>
              <a:t>中断优先级：当有多个中断源同时申请中断时，</a:t>
            </a:r>
            <a:r>
              <a:rPr lang="en-US" altLang="zh-CN" sz="2800"/>
              <a:t>CPU</a:t>
            </a:r>
            <a:r>
              <a:rPr lang="zh-CN" altLang="en-US" sz="2800"/>
              <a:t>会根据中断源的轻重缓急进行裁决，优先响应更加紧急的中断源</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zh-CN" altLang="en-US" sz="2800"/>
              <a:t>中断嵌套：当一个中断程序正在运行时，又有新的更高优先级的中断源申请中断，</a:t>
            </a:r>
            <a:r>
              <a:rPr lang="en-US" altLang="zh-CN" sz="2800"/>
              <a:t>CPU</a:t>
            </a:r>
            <a:r>
              <a:rPr lang="zh-CN" altLang="en-US" sz="2800"/>
              <a:t>再次暂停当前中断程序，转而去处理新的中断程序，处理完成后依次进行返回</a:t>
            </a:r>
            <a:endParaRPr lang="en-US" altLang="zh-CN"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中断执行流程</a:t>
            </a:r>
            <a:endParaRPr lang="zh-CN" altLang="en-US" sz="3200">
              <a:latin typeface="等线" panose="02010600030101010101" pitchFamily="2" charset="-122"/>
              <a:ea typeface="等线" panose="02010600030101010101" pitchFamily="2" charset="-122"/>
            </a:endParaRPr>
          </a:p>
        </p:txBody>
      </p:sp>
      <p:grpSp>
        <p:nvGrpSpPr>
          <p:cNvPr id="29" name="组合 28"/>
          <p:cNvGrpSpPr/>
          <p:nvPr/>
        </p:nvGrpSpPr>
        <p:grpSpPr>
          <a:xfrm>
            <a:off x="873312" y="1874800"/>
            <a:ext cx="2785395" cy="3471076"/>
            <a:chOff x="1130140" y="1874800"/>
            <a:chExt cx="2785395" cy="3471076"/>
          </a:xfrm>
        </p:grpSpPr>
        <p:sp>
          <p:nvSpPr>
            <p:cNvPr id="6" name="文本框 5"/>
            <p:cNvSpPr txBox="1"/>
            <p:nvPr/>
          </p:nvSpPr>
          <p:spPr>
            <a:xfrm>
              <a:off x="1392257"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3" name="直接箭头连接符 2"/>
            <p:cNvCxnSpPr/>
            <p:nvPr/>
          </p:nvCxnSpPr>
          <p:spPr>
            <a:xfrm>
              <a:off x="1956158"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956158"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rot="3600000" flipH="1" flipV="1">
              <a:off x="2579696"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203234"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rot="18000000" flipV="1">
              <a:off x="2579695"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90933"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14" name="文本框 13"/>
            <p:cNvSpPr txBox="1"/>
            <p:nvPr/>
          </p:nvSpPr>
          <p:spPr>
            <a:xfrm>
              <a:off x="1130140" y="3678846"/>
              <a:ext cx="782962" cy="400110"/>
            </a:xfrm>
            <a:prstGeom prst="rect">
              <a:avLst/>
            </a:prstGeom>
            <a:noFill/>
          </p:spPr>
          <p:txBody>
            <a:bodyPr wrap="square" rtlCol="0">
              <a:spAutoFit/>
            </a:bodyPr>
            <a:lstStyle/>
            <a:p>
              <a:pPr algn="ctr"/>
              <a:r>
                <a:rPr lang="zh-CN" altLang="en-US" sz="2000"/>
                <a:t>断点</a:t>
              </a:r>
              <a:endParaRPr lang="en-US" altLang="zh-CN" sz="2000"/>
            </a:p>
          </p:txBody>
        </p:sp>
      </p:grpSp>
      <p:grpSp>
        <p:nvGrpSpPr>
          <p:cNvPr id="30" name="组合 29"/>
          <p:cNvGrpSpPr/>
          <p:nvPr/>
        </p:nvGrpSpPr>
        <p:grpSpPr>
          <a:xfrm>
            <a:off x="4079766" y="1874800"/>
            <a:ext cx="4032469" cy="3471076"/>
            <a:chOff x="4684709" y="1874800"/>
            <a:chExt cx="4032469" cy="3471076"/>
          </a:xfrm>
        </p:grpSpPr>
        <p:sp>
          <p:nvSpPr>
            <p:cNvPr id="15" name="文本框 14"/>
            <p:cNvSpPr txBox="1"/>
            <p:nvPr/>
          </p:nvSpPr>
          <p:spPr>
            <a:xfrm>
              <a:off x="4946826"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16" name="直接箭头连接符 15"/>
            <p:cNvCxnSpPr/>
            <p:nvPr/>
          </p:nvCxnSpPr>
          <p:spPr>
            <a:xfrm>
              <a:off x="5510727"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510727"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3600000" flipH="1" flipV="1">
              <a:off x="6134265"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757803" y="313192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18000000" flipV="1">
              <a:off x="6134264"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45502"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22" name="文本框 21"/>
            <p:cNvSpPr txBox="1"/>
            <p:nvPr/>
          </p:nvSpPr>
          <p:spPr>
            <a:xfrm>
              <a:off x="4684709" y="3678846"/>
              <a:ext cx="782962" cy="400110"/>
            </a:xfrm>
            <a:prstGeom prst="rect">
              <a:avLst/>
            </a:prstGeom>
            <a:noFill/>
          </p:spPr>
          <p:txBody>
            <a:bodyPr wrap="square" rtlCol="0">
              <a:spAutoFit/>
            </a:bodyPr>
            <a:lstStyle/>
            <a:p>
              <a:pPr algn="ctr"/>
              <a:r>
                <a:rPr lang="zh-CN" altLang="en-US" sz="2000"/>
                <a:t>断点</a:t>
              </a:r>
              <a:endParaRPr lang="en-US" altLang="zh-CN" sz="2000"/>
            </a:p>
          </p:txBody>
        </p:sp>
        <p:cxnSp>
          <p:nvCxnSpPr>
            <p:cNvPr id="23" name="直接箭头连接符 22"/>
            <p:cNvCxnSpPr/>
            <p:nvPr/>
          </p:nvCxnSpPr>
          <p:spPr>
            <a:xfrm rot="3600000" flipH="1" flipV="1">
              <a:off x="7381339"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004877"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8000000" flipV="1">
              <a:off x="7381338"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757803" y="39058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292576" y="2196133"/>
              <a:ext cx="1424602" cy="707886"/>
            </a:xfrm>
            <a:prstGeom prst="rect">
              <a:avLst/>
            </a:prstGeom>
            <a:noFill/>
          </p:spPr>
          <p:txBody>
            <a:bodyPr wrap="square" rtlCol="0">
              <a:spAutoFit/>
            </a:bodyPr>
            <a:lstStyle/>
            <a:p>
              <a:pPr algn="ctr"/>
              <a:r>
                <a:rPr lang="zh-CN" altLang="en-US" sz="2000"/>
                <a:t>嵌套</a:t>
              </a:r>
              <a:endParaRPr lang="en-US" altLang="zh-CN" sz="2000"/>
            </a:p>
            <a:p>
              <a:pPr algn="ctr"/>
              <a:r>
                <a:rPr lang="zh-CN" altLang="en-US" sz="2000"/>
                <a:t>中断程序</a:t>
              </a:r>
              <a:endParaRPr lang="en-US" altLang="zh-CN" sz="2000"/>
            </a:p>
          </p:txBody>
        </p:sp>
      </p:grpSp>
      <p:pic>
        <p:nvPicPr>
          <p:cNvPr id="33" name="图片 32"/>
          <p:cNvPicPr>
            <a:picLocks noChangeAspect="1"/>
          </p:cNvPicPr>
          <p:nvPr/>
        </p:nvPicPr>
        <p:blipFill>
          <a:blip r:embed="rId1"/>
          <a:stretch>
            <a:fillRect/>
          </a:stretch>
        </p:blipFill>
        <p:spPr>
          <a:xfrm>
            <a:off x="8404048" y="1988188"/>
            <a:ext cx="3286125" cy="37814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中断</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4136503" cy="5262979"/>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68</a:t>
            </a:r>
            <a:r>
              <a:rPr lang="zh-CN" altLang="en-US" sz="2800"/>
              <a:t>个可屏蔽中断通道，包含</a:t>
            </a:r>
            <a:r>
              <a:rPr lang="en-US" altLang="zh-CN" sz="2800"/>
              <a:t>EXTI</a:t>
            </a:r>
            <a:r>
              <a:rPr lang="zh-CN" altLang="en-US" sz="2800"/>
              <a:t>、</a:t>
            </a:r>
            <a:r>
              <a:rPr lang="en-US" altLang="zh-CN" sz="2800"/>
              <a:t>TIM</a:t>
            </a:r>
            <a:r>
              <a:rPr lang="zh-CN" altLang="en-US" sz="2800"/>
              <a:t>、</a:t>
            </a:r>
            <a:r>
              <a:rPr lang="en-US" altLang="zh-CN" sz="2800"/>
              <a:t>ADC</a:t>
            </a:r>
            <a:r>
              <a:rPr lang="zh-CN" altLang="en-US" sz="2800"/>
              <a:t>、</a:t>
            </a:r>
            <a:r>
              <a:rPr lang="en-US" altLang="zh-CN" sz="2800"/>
              <a:t>USART</a:t>
            </a:r>
            <a:r>
              <a:rPr lang="zh-CN" altLang="en-US" sz="2800"/>
              <a:t>、</a:t>
            </a:r>
            <a:r>
              <a:rPr lang="en-US" altLang="zh-CN" sz="2800"/>
              <a:t>SPI</a:t>
            </a:r>
            <a:r>
              <a:rPr lang="zh-CN" altLang="en-US" sz="2800"/>
              <a:t>、</a:t>
            </a:r>
            <a:r>
              <a:rPr lang="en-US" altLang="zh-CN" sz="2800"/>
              <a:t>I2C</a:t>
            </a:r>
            <a:r>
              <a:rPr lang="zh-CN" altLang="en-US" sz="2800"/>
              <a:t>、</a:t>
            </a:r>
            <a:r>
              <a:rPr lang="en-US" altLang="zh-CN" sz="2800"/>
              <a:t>RTC</a:t>
            </a:r>
            <a:r>
              <a:rPr lang="zh-CN" altLang="en-US" sz="2800"/>
              <a:t>等多个外设</a:t>
            </a:r>
            <a:endParaRPr lang="en-US" altLang="zh-CN" sz="2800"/>
          </a:p>
          <a:p>
            <a:endParaRPr lang="en-US" altLang="zh-CN" sz="2800"/>
          </a:p>
          <a:p>
            <a:pPr marL="457200" indent="-457200">
              <a:buFont typeface="Arial" panose="02080604020202020204" pitchFamily="34" charset="0"/>
              <a:buChar char="•"/>
            </a:pPr>
            <a:r>
              <a:rPr lang="zh-CN" altLang="en-US" sz="2800"/>
              <a:t>使用</a:t>
            </a:r>
            <a:r>
              <a:rPr lang="en-US" altLang="zh-CN" sz="2800"/>
              <a:t>NVIC</a:t>
            </a:r>
            <a:r>
              <a:rPr lang="zh-CN" altLang="en-US" sz="2800"/>
              <a:t>统一管理中断，每个中断通道都拥有</a:t>
            </a:r>
            <a:r>
              <a:rPr lang="en-US" altLang="zh-CN" sz="2800"/>
              <a:t>16</a:t>
            </a:r>
            <a:r>
              <a:rPr lang="zh-CN" altLang="en-US" sz="2800"/>
              <a:t>个可编程的优先等级，可对优先级进行分组，进一步设置抢占优先级和响应优先级</a:t>
            </a:r>
            <a:endParaRPr lang="en-US" altLang="zh-CN" sz="2800"/>
          </a:p>
        </p:txBody>
      </p:sp>
      <p:pic>
        <p:nvPicPr>
          <p:cNvPr id="2" name="图片 1"/>
          <p:cNvPicPr>
            <a:picLocks noChangeAspect="1"/>
          </p:cNvPicPr>
          <p:nvPr/>
        </p:nvPicPr>
        <p:blipFill rotWithShape="1">
          <a:blip r:embed="rId1"/>
          <a:srcRect b="912"/>
          <a:stretch>
            <a:fillRect/>
          </a:stretch>
        </p:blipFill>
        <p:spPr>
          <a:xfrm>
            <a:off x="4892581" y="746975"/>
            <a:ext cx="3600000" cy="2695607"/>
          </a:xfrm>
          <a:prstGeom prst="rect">
            <a:avLst/>
          </a:prstGeom>
        </p:spPr>
      </p:pic>
      <p:pic>
        <p:nvPicPr>
          <p:cNvPr id="5" name="图片 4"/>
          <p:cNvPicPr>
            <a:picLocks noChangeAspect="1"/>
          </p:cNvPicPr>
          <p:nvPr/>
        </p:nvPicPr>
        <p:blipFill rotWithShape="1">
          <a:blip r:embed="rId2"/>
          <a:srcRect l="2216" t="1613" r="1697"/>
          <a:stretch>
            <a:fillRect/>
          </a:stretch>
        </p:blipFill>
        <p:spPr>
          <a:xfrm>
            <a:off x="4892581" y="3442582"/>
            <a:ext cx="3600000" cy="2759161"/>
          </a:xfrm>
          <a:prstGeom prst="rect">
            <a:avLst/>
          </a:prstGeom>
        </p:spPr>
      </p:pic>
      <p:pic>
        <p:nvPicPr>
          <p:cNvPr id="7" name="图片 6"/>
          <p:cNvPicPr>
            <a:picLocks noChangeAspect="1"/>
          </p:cNvPicPr>
          <p:nvPr/>
        </p:nvPicPr>
        <p:blipFill rotWithShape="1">
          <a:blip r:embed="rId3"/>
          <a:srcRect l="476" t="-134" r="408" b="90"/>
          <a:stretch>
            <a:fillRect/>
          </a:stretch>
        </p:blipFill>
        <p:spPr>
          <a:xfrm>
            <a:off x="8492581" y="2289526"/>
            <a:ext cx="3600000" cy="2549961"/>
          </a:xfrm>
          <a:prstGeom prst="rect">
            <a:avLst/>
          </a:prstGeom>
        </p:spPr>
      </p:pic>
      <p:pic>
        <p:nvPicPr>
          <p:cNvPr id="10" name="图片 9"/>
          <p:cNvPicPr>
            <a:picLocks noChangeAspect="1"/>
          </p:cNvPicPr>
          <p:nvPr/>
        </p:nvPicPr>
        <p:blipFill rotWithShape="1">
          <a:blip r:embed="rId4"/>
          <a:srcRect l="1047" t="3746" r="990"/>
          <a:stretch>
            <a:fillRect/>
          </a:stretch>
        </p:blipFill>
        <p:spPr>
          <a:xfrm>
            <a:off x="8492581" y="4839487"/>
            <a:ext cx="3600000" cy="136225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2065866" y="1027298"/>
            <a:ext cx="8195733"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6801" y="1329990"/>
            <a:ext cx="4842932" cy="44499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内核</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8" name="矩形 7"/>
          <p:cNvSpPr/>
          <p:nvPr/>
        </p:nvSpPr>
        <p:spPr>
          <a:xfrm>
            <a:off x="5180547" y="1863937"/>
            <a:ext cx="2052699" cy="3374108"/>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a:t>NVIC</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9" name="矩形 8"/>
          <p:cNvSpPr/>
          <p:nvPr/>
        </p:nvSpPr>
        <p:spPr>
          <a:xfrm>
            <a:off x="7711251" y="2733181"/>
            <a:ext cx="1692394" cy="1635619"/>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CPU</a:t>
            </a:r>
            <a:endParaRPr lang="zh-CN" altLang="en-US"/>
          </a:p>
        </p:txBody>
      </p:sp>
      <p:sp>
        <p:nvSpPr>
          <p:cNvPr id="10" name="矩形 9"/>
          <p:cNvSpPr/>
          <p:nvPr/>
        </p:nvSpPr>
        <p:spPr>
          <a:xfrm>
            <a:off x="2595738" y="201010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endParaRPr lang="en-US" altLang="zh-CN"/>
          </a:p>
        </p:txBody>
      </p:sp>
      <p:sp>
        <p:nvSpPr>
          <p:cNvPr id="11" name="矩形 10"/>
          <p:cNvSpPr/>
          <p:nvPr/>
        </p:nvSpPr>
        <p:spPr>
          <a:xfrm>
            <a:off x="2595738" y="280353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TIM</a:t>
            </a:r>
            <a:endParaRPr lang="en-US" altLang="zh-CN"/>
          </a:p>
        </p:txBody>
      </p:sp>
      <p:sp>
        <p:nvSpPr>
          <p:cNvPr id="12" name="矩形 11"/>
          <p:cNvSpPr/>
          <p:nvPr/>
        </p:nvSpPr>
        <p:spPr>
          <a:xfrm>
            <a:off x="2595738" y="3596962"/>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endParaRPr lang="en-US" altLang="zh-CN"/>
          </a:p>
        </p:txBody>
      </p:sp>
      <p:sp>
        <p:nvSpPr>
          <p:cNvPr id="13" name="矩形 12"/>
          <p:cNvSpPr/>
          <p:nvPr/>
        </p:nvSpPr>
        <p:spPr>
          <a:xfrm>
            <a:off x="2595738" y="4390393"/>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USART</a:t>
            </a:r>
            <a:endParaRPr lang="en-US" altLang="zh-CN"/>
          </a:p>
        </p:txBody>
      </p:sp>
      <p:sp>
        <p:nvSpPr>
          <p:cNvPr id="14" name="文本框 13"/>
          <p:cNvSpPr txBox="1"/>
          <p:nvPr/>
        </p:nvSpPr>
        <p:spPr>
          <a:xfrm rot="16200000">
            <a:off x="2729214" y="5147398"/>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15" name="矩形 14"/>
          <p:cNvSpPr/>
          <p:nvPr/>
        </p:nvSpPr>
        <p:spPr>
          <a:xfrm>
            <a:off x="5509724" y="2374875"/>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0</a:t>
            </a:r>
            <a:endParaRPr lang="en-US" altLang="zh-CN"/>
          </a:p>
        </p:txBody>
      </p:sp>
      <p:sp>
        <p:nvSpPr>
          <p:cNvPr id="16" name="矩形 15"/>
          <p:cNvSpPr/>
          <p:nvPr/>
        </p:nvSpPr>
        <p:spPr>
          <a:xfrm>
            <a:off x="5509724" y="2916781"/>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a:t>
            </a:r>
            <a:endParaRPr lang="en-US" altLang="zh-CN"/>
          </a:p>
        </p:txBody>
      </p:sp>
      <p:sp>
        <p:nvSpPr>
          <p:cNvPr id="17" name="矩形 16"/>
          <p:cNvSpPr/>
          <p:nvPr/>
        </p:nvSpPr>
        <p:spPr>
          <a:xfrm>
            <a:off x="5509724" y="4233354"/>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15</a:t>
            </a:r>
            <a:endParaRPr lang="en-US" altLang="zh-CN"/>
          </a:p>
        </p:txBody>
      </p:sp>
      <p:sp>
        <p:nvSpPr>
          <p:cNvPr id="18" name="文本框 17"/>
          <p:cNvSpPr txBox="1"/>
          <p:nvPr/>
        </p:nvSpPr>
        <p:spPr>
          <a:xfrm rot="16200000">
            <a:off x="5805217" y="3564199"/>
            <a:ext cx="803360" cy="461665"/>
          </a:xfrm>
          <a:prstGeom prst="rect">
            <a:avLst/>
          </a:prstGeom>
          <a:noFill/>
        </p:spPr>
        <p:txBody>
          <a:bodyPr wrap="square" rtlCol="0">
            <a:spAutoFit/>
          </a:bodyPr>
          <a:lstStyle/>
          <a:p>
            <a:pPr algn="ctr"/>
            <a:r>
              <a:rPr lang="en-US" altLang="zh-CN" sz="2400"/>
              <a:t>……</a:t>
            </a:r>
            <a:endParaRPr lang="en-US" altLang="zh-CN" sz="2400"/>
          </a:p>
        </p:txBody>
      </p:sp>
      <p:cxnSp>
        <p:nvCxnSpPr>
          <p:cNvPr id="3" name="直接箭头连接符 2"/>
          <p:cNvCxnSpPr>
            <a:stCxn id="10" idx="3"/>
          </p:cNvCxnSpPr>
          <p:nvPr/>
        </p:nvCxnSpPr>
        <p:spPr>
          <a:xfrm>
            <a:off x="3666050" y="2284589"/>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666050" y="3096910"/>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666050" y="3886455"/>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666050" y="4679076"/>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233245" y="3548119"/>
            <a:ext cx="466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986444" y="1863937"/>
            <a:ext cx="571012" cy="369332"/>
          </a:xfrm>
          <a:prstGeom prst="rect">
            <a:avLst/>
          </a:prstGeom>
          <a:noFill/>
        </p:spPr>
        <p:txBody>
          <a:bodyPr wrap="square" rtlCol="0">
            <a:spAutoFit/>
          </a:bodyPr>
          <a:lstStyle/>
          <a:p>
            <a:pPr algn="ctr"/>
            <a:r>
              <a:rPr lang="en-US" altLang="zh-CN"/>
              <a:t>n</a:t>
            </a:r>
            <a:endParaRPr lang="en-US" altLang="zh-CN"/>
          </a:p>
        </p:txBody>
      </p:sp>
      <p:cxnSp>
        <p:nvCxnSpPr>
          <p:cNvPr id="27" name="直接连接符 26"/>
          <p:cNvCxnSpPr/>
          <p:nvPr/>
        </p:nvCxnSpPr>
        <p:spPr>
          <a:xfrm flipV="1">
            <a:off x="4216051" y="2200031"/>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0" name="文本框 29"/>
          <p:cNvSpPr txBox="1"/>
          <p:nvPr/>
        </p:nvSpPr>
        <p:spPr>
          <a:xfrm>
            <a:off x="3986444" y="2660762"/>
            <a:ext cx="571012" cy="369332"/>
          </a:xfrm>
          <a:prstGeom prst="rect">
            <a:avLst/>
          </a:prstGeom>
          <a:noFill/>
        </p:spPr>
        <p:txBody>
          <a:bodyPr wrap="square" rtlCol="0">
            <a:spAutoFit/>
          </a:bodyPr>
          <a:lstStyle/>
          <a:p>
            <a:pPr algn="ctr"/>
            <a:r>
              <a:rPr lang="en-US" altLang="zh-CN"/>
              <a:t>n</a:t>
            </a:r>
            <a:endParaRPr lang="en-US" altLang="zh-CN"/>
          </a:p>
        </p:txBody>
      </p:sp>
      <p:cxnSp>
        <p:nvCxnSpPr>
          <p:cNvPr id="31" name="直接连接符 30"/>
          <p:cNvCxnSpPr/>
          <p:nvPr/>
        </p:nvCxnSpPr>
        <p:spPr>
          <a:xfrm flipV="1">
            <a:off x="4216051" y="2996856"/>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2" name="文本框 31"/>
          <p:cNvSpPr txBox="1"/>
          <p:nvPr/>
        </p:nvSpPr>
        <p:spPr>
          <a:xfrm>
            <a:off x="3986444" y="3454994"/>
            <a:ext cx="571012" cy="369332"/>
          </a:xfrm>
          <a:prstGeom prst="rect">
            <a:avLst/>
          </a:prstGeom>
          <a:noFill/>
        </p:spPr>
        <p:txBody>
          <a:bodyPr wrap="square" rtlCol="0">
            <a:spAutoFit/>
          </a:bodyPr>
          <a:lstStyle/>
          <a:p>
            <a:pPr algn="ctr"/>
            <a:r>
              <a:rPr lang="en-US" altLang="zh-CN"/>
              <a:t>n</a:t>
            </a:r>
            <a:endParaRPr lang="en-US" altLang="zh-CN"/>
          </a:p>
        </p:txBody>
      </p:sp>
      <p:cxnSp>
        <p:nvCxnSpPr>
          <p:cNvPr id="33" name="直接连接符 32"/>
          <p:cNvCxnSpPr/>
          <p:nvPr/>
        </p:nvCxnSpPr>
        <p:spPr>
          <a:xfrm flipV="1">
            <a:off x="4216051" y="3791088"/>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4" name="文本框 33"/>
          <p:cNvSpPr txBox="1"/>
          <p:nvPr/>
        </p:nvSpPr>
        <p:spPr>
          <a:xfrm>
            <a:off x="3986444" y="4256225"/>
            <a:ext cx="571012" cy="369332"/>
          </a:xfrm>
          <a:prstGeom prst="rect">
            <a:avLst/>
          </a:prstGeom>
          <a:noFill/>
        </p:spPr>
        <p:txBody>
          <a:bodyPr wrap="square" rtlCol="0">
            <a:spAutoFit/>
          </a:bodyPr>
          <a:lstStyle/>
          <a:p>
            <a:pPr algn="ctr"/>
            <a:r>
              <a:rPr lang="en-US" altLang="zh-CN"/>
              <a:t>n</a:t>
            </a:r>
            <a:endParaRPr lang="en-US" altLang="zh-CN"/>
          </a:p>
        </p:txBody>
      </p:sp>
      <p:cxnSp>
        <p:nvCxnSpPr>
          <p:cNvPr id="35" name="直接连接符 34"/>
          <p:cNvCxnSpPr/>
          <p:nvPr/>
        </p:nvCxnSpPr>
        <p:spPr>
          <a:xfrm flipV="1">
            <a:off x="4216051" y="4592319"/>
            <a:ext cx="180000" cy="18000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优先级分组</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NVIC</a:t>
            </a:r>
            <a:r>
              <a:rPr lang="zh-CN" altLang="en-US" sz="2800"/>
              <a:t>的中断优先级由优先级寄存器的</a:t>
            </a:r>
            <a:r>
              <a:rPr lang="en-US" altLang="zh-CN" sz="2800"/>
              <a:t>4</a:t>
            </a:r>
            <a:r>
              <a:rPr lang="zh-CN" altLang="en-US" sz="2800"/>
              <a:t>位（</a:t>
            </a:r>
            <a:r>
              <a:rPr lang="en-US" altLang="zh-CN" sz="2800"/>
              <a:t>0~15</a:t>
            </a:r>
            <a:r>
              <a:rPr lang="zh-CN" altLang="en-US" sz="2800"/>
              <a:t>）决定，这</a:t>
            </a:r>
            <a:r>
              <a:rPr lang="en-US" altLang="zh-CN" sz="2800"/>
              <a:t>4</a:t>
            </a:r>
            <a:r>
              <a:rPr lang="zh-CN" altLang="en-US" sz="2800"/>
              <a:t>位可以进行切分，分为高</a:t>
            </a:r>
            <a:r>
              <a:rPr lang="en-US" altLang="zh-CN" sz="2800"/>
              <a:t>n</a:t>
            </a:r>
            <a:r>
              <a:rPr lang="zh-CN" altLang="en-US" sz="2800"/>
              <a:t>位的抢占优先级和低</a:t>
            </a:r>
            <a:r>
              <a:rPr lang="en-US" altLang="zh-CN" sz="2800"/>
              <a:t>4-n</a:t>
            </a:r>
            <a:r>
              <a:rPr lang="zh-CN" altLang="en-US" sz="2800"/>
              <a:t>位的响应优先级</a:t>
            </a:r>
            <a:endParaRPr lang="en-US" altLang="zh-CN" sz="2800"/>
          </a:p>
          <a:p>
            <a:pPr marL="457200" indent="-457200">
              <a:buFont typeface="Arial" panose="02080604020202020204" pitchFamily="34" charset="0"/>
              <a:buChar char="•"/>
            </a:pPr>
            <a:r>
              <a:rPr lang="zh-CN" altLang="en-US" sz="2800"/>
              <a:t>抢占优先级高的可以中断嵌套，响应优先级高的可以优先排队，抢占优先级和响应优先级均相同的按中断号排队</a:t>
            </a:r>
            <a:endParaRPr lang="en-US" altLang="zh-CN" sz="2800"/>
          </a:p>
        </p:txBody>
      </p:sp>
      <p:graphicFrame>
        <p:nvGraphicFramePr>
          <p:cNvPr id="5" name="表格 4"/>
          <p:cNvGraphicFramePr>
            <a:graphicFrameLocks noGrp="1"/>
          </p:cNvGraphicFramePr>
          <p:nvPr/>
        </p:nvGraphicFramePr>
        <p:xfrm>
          <a:off x="1606156" y="3285690"/>
          <a:ext cx="8979686" cy="2664000"/>
        </p:xfrm>
        <a:graphic>
          <a:graphicData uri="http://schemas.openxmlformats.org/drawingml/2006/table">
            <a:tbl>
              <a:tblPr firstRow="1" bandRow="1">
                <a:tableStyleId>{93296810-A885-4BE3-A3E7-6D5BEEA58F35}</a:tableStyleId>
              </a:tblPr>
              <a:tblGrid>
                <a:gridCol w="1779686"/>
                <a:gridCol w="3600000"/>
                <a:gridCol w="3600000"/>
              </a:tblGrid>
              <a:tr h="444000">
                <a:tc>
                  <a:txBody>
                    <a:bodyPr/>
                    <a:lstStyle/>
                    <a:p>
                      <a:pPr algn="ctr"/>
                      <a:r>
                        <a:rPr lang="zh-CN" altLang="en-US" sz="1800"/>
                        <a:t>分组方式</a:t>
                      </a:r>
                      <a:endParaRPr lang="zh-CN" altLang="en-US" sz="1800"/>
                    </a:p>
                  </a:txBody>
                  <a:tcPr anchor="ctr"/>
                </a:tc>
                <a:tc>
                  <a:txBody>
                    <a:bodyPr/>
                    <a:lstStyle/>
                    <a:p>
                      <a:pPr algn="ctr"/>
                      <a:r>
                        <a:rPr lang="zh-CN" altLang="en-US" sz="1800"/>
                        <a:t>抢占优先级</a:t>
                      </a:r>
                      <a:endParaRPr lang="zh-CN" altLang="en-US" sz="1800"/>
                    </a:p>
                  </a:txBody>
                  <a:tcPr anchor="ctr"/>
                </a:tc>
                <a:tc>
                  <a:txBody>
                    <a:bodyPr/>
                    <a:lstStyle/>
                    <a:p>
                      <a:pPr algn="ctr"/>
                      <a:r>
                        <a:rPr lang="zh-CN" altLang="en-US" sz="1800"/>
                        <a:t>响应优先级</a:t>
                      </a:r>
                      <a:endParaRPr lang="zh-CN" altLang="en-US" sz="1800"/>
                    </a:p>
                  </a:txBody>
                  <a:tcPr anchor="ctr"/>
                </a:tc>
              </a:tr>
              <a:tr h="444000">
                <a:tc>
                  <a:txBody>
                    <a:bodyPr/>
                    <a:lstStyle/>
                    <a:p>
                      <a:pPr algn="ctr"/>
                      <a:r>
                        <a:rPr lang="zh-CN" altLang="en-US" sz="2000"/>
                        <a:t>分组</a:t>
                      </a:r>
                      <a:r>
                        <a:rPr lang="en-US" altLang="zh-CN" sz="2000"/>
                        <a:t>0</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r>
              <a:tr h="444000">
                <a:tc>
                  <a:txBody>
                    <a:bodyPr/>
                    <a:lstStyle/>
                    <a:p>
                      <a:pPr algn="ctr"/>
                      <a:r>
                        <a:rPr lang="zh-CN" altLang="en-US" sz="2000"/>
                        <a:t>分组</a:t>
                      </a:r>
                      <a:r>
                        <a:rPr lang="en-US" altLang="zh-CN" sz="2000"/>
                        <a:t>1</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1</a:t>
                      </a:r>
                      <a:r>
                        <a:rPr lang="zh-CN" altLang="en-US" sz="2000"/>
                        <a:t>位，取值为</a:t>
                      </a:r>
                      <a:r>
                        <a:rPr lang="en-US" altLang="zh-CN" sz="2000"/>
                        <a:t>0~1</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r>
              <a:tr h="444000">
                <a:tc>
                  <a:txBody>
                    <a:bodyPr/>
                    <a:lstStyle/>
                    <a:p>
                      <a:pPr algn="ctr"/>
                      <a:r>
                        <a:rPr lang="zh-CN" altLang="en-US" sz="2000"/>
                        <a:t>分组</a:t>
                      </a:r>
                      <a:r>
                        <a:rPr lang="en-US" altLang="zh-CN" sz="2000"/>
                        <a:t>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a:t>
                      </a:r>
                      <a:r>
                        <a:rPr lang="zh-CN" altLang="en-US" sz="2000"/>
                        <a:t>位，取值为</a:t>
                      </a:r>
                      <a:r>
                        <a:rPr lang="en-US" altLang="zh-CN" sz="2000"/>
                        <a:t>0~3</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a:t>
                      </a:r>
                      <a:r>
                        <a:rPr lang="zh-CN" altLang="en-US" sz="2000"/>
                        <a:t>位，取值为</a:t>
                      </a:r>
                      <a:r>
                        <a:rPr lang="en-US" altLang="zh-CN" sz="2000"/>
                        <a:t>0~3</a:t>
                      </a:r>
                      <a:endParaRPr lang="zh-CN" altLang="en-US" sz="2000"/>
                    </a:p>
                  </a:txBody>
                  <a:tcPr anchor="ctr"/>
                </a:tc>
              </a:tr>
              <a:tr h="444000">
                <a:tc>
                  <a:txBody>
                    <a:bodyPr/>
                    <a:lstStyle/>
                    <a:p>
                      <a:pPr algn="ctr"/>
                      <a:r>
                        <a:rPr lang="zh-CN" altLang="en-US" sz="2000"/>
                        <a:t>分组</a:t>
                      </a:r>
                      <a:r>
                        <a:rPr lang="en-US" altLang="zh-CN" sz="2000"/>
                        <a:t>3</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c>
                  <a:txBody>
                    <a:bodyPr/>
                    <a:lstStyle/>
                    <a:p>
                      <a:pPr algn="ctr"/>
                      <a:r>
                        <a:rPr lang="en-US" altLang="zh-CN" sz="2000"/>
                        <a:t>1</a:t>
                      </a:r>
                      <a:r>
                        <a:rPr lang="zh-CN" altLang="en-US" sz="2000"/>
                        <a:t>位，取值为</a:t>
                      </a:r>
                      <a:r>
                        <a:rPr lang="en-US" altLang="zh-CN" sz="2000"/>
                        <a:t>0~1</a:t>
                      </a:r>
                      <a:endParaRPr lang="zh-CN" altLang="en-US" sz="2000"/>
                    </a:p>
                  </a:txBody>
                  <a:tcPr anchor="ctr"/>
                </a:tc>
              </a:tr>
              <a:tr h="444000">
                <a:tc>
                  <a:txBody>
                    <a:bodyPr/>
                    <a:lstStyle/>
                    <a:p>
                      <a:pPr algn="ctr"/>
                      <a:r>
                        <a:rPr lang="zh-CN" altLang="en-US" sz="2000"/>
                        <a:t>分组</a:t>
                      </a:r>
                      <a:r>
                        <a:rPr lang="en-US" altLang="zh-CN" sz="2000"/>
                        <a:t>4</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EXTI</a:t>
            </a:r>
            <a:r>
              <a:rPr lang="zh-CN" altLang="en-US" sz="2800"/>
              <a:t>（</a:t>
            </a:r>
            <a:r>
              <a:rPr lang="en-US" altLang="zh-CN" sz="2800"/>
              <a:t>Extern Interrupt</a:t>
            </a:r>
            <a:r>
              <a:rPr lang="zh-CN" altLang="en-US" sz="2800"/>
              <a:t>）外部中断</a:t>
            </a:r>
            <a:endParaRPr lang="en-US" altLang="zh-CN" sz="2800"/>
          </a:p>
          <a:p>
            <a:pPr marL="457200" indent="-457200">
              <a:buFont typeface="Arial" panose="02080604020202020204" pitchFamily="34" charset="0"/>
              <a:buChar char="•"/>
            </a:pPr>
            <a:r>
              <a:rPr lang="en-US" altLang="zh-CN" sz="2800"/>
              <a:t>EXTI</a:t>
            </a:r>
            <a:r>
              <a:rPr lang="zh-CN" altLang="en-US" sz="2800"/>
              <a:t>可以监测指定</a:t>
            </a:r>
            <a:r>
              <a:rPr lang="en-US" altLang="zh-CN" sz="2800"/>
              <a:t>GPIO</a:t>
            </a:r>
            <a:r>
              <a:rPr lang="zh-CN" altLang="en-US" sz="2800"/>
              <a:t>口的电平信号，当其指定的</a:t>
            </a:r>
            <a:r>
              <a:rPr lang="en-US" altLang="zh-CN" sz="2800"/>
              <a:t>GPIO</a:t>
            </a:r>
            <a:r>
              <a:rPr lang="zh-CN" altLang="en-US" sz="2800"/>
              <a:t>口产生电平变化时，</a:t>
            </a:r>
            <a:r>
              <a:rPr lang="en-US" altLang="zh-CN" sz="2800"/>
              <a:t>EXTI</a:t>
            </a:r>
            <a:r>
              <a:rPr lang="zh-CN" altLang="en-US" sz="2800"/>
              <a:t>将立即向</a:t>
            </a:r>
            <a:r>
              <a:rPr lang="en-US" altLang="zh-CN" sz="2800"/>
              <a:t>NVIC</a:t>
            </a:r>
            <a:r>
              <a:rPr lang="zh-CN" altLang="en-US" sz="2800"/>
              <a:t>发出中断申请，经过</a:t>
            </a:r>
            <a:r>
              <a:rPr lang="en-US" altLang="zh-CN" sz="2800"/>
              <a:t>NVIC</a:t>
            </a:r>
            <a:r>
              <a:rPr lang="zh-CN" altLang="en-US" sz="2800"/>
              <a:t>裁决后即可中断</a:t>
            </a:r>
            <a:r>
              <a:rPr lang="en-US" altLang="zh-CN" sz="2800"/>
              <a:t>CPU</a:t>
            </a:r>
            <a:r>
              <a:rPr lang="zh-CN" altLang="en-US" sz="2800"/>
              <a:t>主程序，使</a:t>
            </a:r>
            <a:r>
              <a:rPr lang="en-US" altLang="zh-CN" sz="2800"/>
              <a:t>CPU</a:t>
            </a:r>
            <a:r>
              <a:rPr lang="zh-CN" altLang="en-US" sz="2800"/>
              <a:t>执行</a:t>
            </a:r>
            <a:r>
              <a:rPr lang="en-US" altLang="zh-CN" sz="2800"/>
              <a:t>EXTI</a:t>
            </a:r>
            <a:r>
              <a:rPr lang="zh-CN" altLang="en-US" sz="2800"/>
              <a:t>对应的中断程序</a:t>
            </a:r>
            <a:endParaRPr lang="en-US" altLang="zh-CN" sz="2800"/>
          </a:p>
          <a:p>
            <a:pPr marL="457200" indent="-457200">
              <a:buFont typeface="Arial" panose="02080604020202020204" pitchFamily="34" charset="0"/>
              <a:buChar char="•"/>
            </a:pPr>
            <a:r>
              <a:rPr lang="zh-CN" altLang="en-US" sz="2800"/>
              <a:t>支持的触发方式：上升沿</a:t>
            </a:r>
            <a:r>
              <a:rPr lang="en-US" altLang="zh-CN" sz="2800"/>
              <a:t>/</a:t>
            </a:r>
            <a:r>
              <a:rPr lang="zh-CN" altLang="en-US" sz="2800"/>
              <a:t>下降沿</a:t>
            </a:r>
            <a:r>
              <a:rPr lang="en-US" altLang="zh-CN" sz="2800"/>
              <a:t>/</a:t>
            </a:r>
            <a:r>
              <a:rPr lang="zh-CN" altLang="en-US" sz="2800"/>
              <a:t>双边沿</a:t>
            </a:r>
            <a:r>
              <a:rPr lang="en-US" altLang="zh-CN" sz="2800"/>
              <a:t>/</a:t>
            </a:r>
            <a:r>
              <a:rPr lang="zh-CN" altLang="en-US" sz="2800"/>
              <a:t>软件触发</a:t>
            </a:r>
            <a:endParaRPr lang="en-US" altLang="zh-CN" sz="2800"/>
          </a:p>
          <a:p>
            <a:pPr marL="457200" indent="-457200">
              <a:buFont typeface="Arial" panose="02080604020202020204" pitchFamily="34" charset="0"/>
              <a:buChar char="•"/>
            </a:pPr>
            <a:r>
              <a:rPr lang="zh-CN" altLang="en-US" sz="2800"/>
              <a:t>支持的</a:t>
            </a:r>
            <a:r>
              <a:rPr lang="en-US" altLang="zh-CN" sz="2800"/>
              <a:t>GPIO</a:t>
            </a:r>
            <a:r>
              <a:rPr lang="zh-CN" altLang="en-US" sz="2800"/>
              <a:t>口：所有</a:t>
            </a:r>
            <a:r>
              <a:rPr lang="en-US" altLang="zh-CN" sz="2800"/>
              <a:t>GPIO</a:t>
            </a:r>
            <a:r>
              <a:rPr lang="zh-CN" altLang="en-US" sz="2800"/>
              <a:t>口，但相同的</a:t>
            </a:r>
            <a:r>
              <a:rPr lang="en-US" altLang="zh-CN" sz="2800"/>
              <a:t>Pin</a:t>
            </a:r>
            <a:r>
              <a:rPr lang="zh-CN" altLang="en-US" sz="2800"/>
              <a:t>不能同时触发中断</a:t>
            </a:r>
            <a:endParaRPr lang="en-US" altLang="zh-CN" sz="2800"/>
          </a:p>
          <a:p>
            <a:pPr marL="457200" indent="-457200">
              <a:buFont typeface="Arial" panose="02080604020202020204" pitchFamily="34" charset="0"/>
              <a:buChar char="•"/>
            </a:pPr>
            <a:r>
              <a:rPr lang="zh-CN" altLang="en-US" sz="2800"/>
              <a:t>通道数：</a:t>
            </a:r>
            <a:r>
              <a:rPr lang="en-US" altLang="zh-CN" sz="2800"/>
              <a:t>16</a:t>
            </a:r>
            <a:r>
              <a:rPr lang="zh-CN" altLang="en-US" sz="2800"/>
              <a:t>个</a:t>
            </a:r>
            <a:r>
              <a:rPr lang="en-US" altLang="zh-CN" sz="2800"/>
              <a:t>GPIO_Pin</a:t>
            </a:r>
            <a:r>
              <a:rPr lang="zh-CN" altLang="en-US" sz="2800"/>
              <a:t>，外加</a:t>
            </a:r>
            <a:r>
              <a:rPr lang="en-US" altLang="zh-CN" sz="2800"/>
              <a:t>PVD</a:t>
            </a:r>
            <a:r>
              <a:rPr lang="zh-CN" altLang="en-US" sz="2800"/>
              <a:t>输出、</a:t>
            </a:r>
            <a:r>
              <a:rPr lang="en-US" altLang="zh-CN" sz="2800"/>
              <a:t>RTC</a:t>
            </a:r>
            <a:r>
              <a:rPr lang="zh-CN" altLang="en-US" sz="2800"/>
              <a:t>闹钟、</a:t>
            </a:r>
            <a:r>
              <a:rPr lang="en-US" altLang="zh-CN" sz="2800"/>
              <a:t>USB</a:t>
            </a:r>
            <a:r>
              <a:rPr lang="zh-CN" altLang="en-US" sz="2800"/>
              <a:t>唤醒、以太网唤醒</a:t>
            </a:r>
            <a:endParaRPr lang="en-US" altLang="zh-CN" sz="2800"/>
          </a:p>
          <a:p>
            <a:pPr marL="457200" indent="-457200">
              <a:buFont typeface="Arial" panose="02080604020202020204" pitchFamily="34" charset="0"/>
              <a:buChar char="•"/>
            </a:pPr>
            <a:r>
              <a:rPr lang="zh-CN" altLang="en-US" sz="2800"/>
              <a:t>触发响应方式：中断响应</a:t>
            </a:r>
            <a:r>
              <a:rPr lang="en-US" altLang="zh-CN" sz="2800"/>
              <a:t>/</a:t>
            </a:r>
            <a:r>
              <a:rPr lang="zh-CN" altLang="en-US" sz="2800"/>
              <a:t>事件响应</a:t>
            </a:r>
            <a:endParaRPr lang="en-US" altLang="zh-CN"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219199" y="1027298"/>
            <a:ext cx="976488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340345" y="1359673"/>
            <a:ext cx="1203404" cy="4161881"/>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0" name="矩形 9"/>
          <p:cNvSpPr/>
          <p:nvPr/>
        </p:nvSpPr>
        <p:spPr>
          <a:xfrm>
            <a:off x="6212583" y="1359673"/>
            <a:ext cx="1858630" cy="4820621"/>
          </a:xfrm>
          <a:prstGeom prst="rect">
            <a:avLst/>
          </a:prstGeom>
          <a:solidFill>
            <a:schemeClr val="accent2"/>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endParaRPr lang="en-US" altLang="zh-CN"/>
          </a:p>
          <a:p>
            <a:pPr algn="ctr"/>
            <a:r>
              <a:rPr lang="zh-CN" altLang="en-US"/>
              <a:t>边沿检测及控制</a:t>
            </a:r>
            <a:endParaRPr lang="en-US" altLang="zh-CN"/>
          </a:p>
        </p:txBody>
      </p:sp>
      <p:sp>
        <p:nvSpPr>
          <p:cNvPr id="14" name="文本框 13"/>
          <p:cNvSpPr txBox="1"/>
          <p:nvPr/>
        </p:nvSpPr>
        <p:spPr>
          <a:xfrm rot="16200000">
            <a:off x="1709343" y="4571753"/>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37" name="矩形 36"/>
          <p:cNvSpPr/>
          <p:nvPr/>
        </p:nvSpPr>
        <p:spPr>
          <a:xfrm>
            <a:off x="1575865" y="2264699"/>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a:t>
            </a:r>
            <a:endParaRPr lang="en-US" altLang="zh-CN"/>
          </a:p>
        </p:txBody>
      </p:sp>
      <p:sp>
        <p:nvSpPr>
          <p:cNvPr id="38" name="矩形 37"/>
          <p:cNvSpPr/>
          <p:nvPr/>
        </p:nvSpPr>
        <p:spPr>
          <a:xfrm>
            <a:off x="1575865" y="305813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GPIOB</a:t>
            </a:r>
            <a:endParaRPr lang="en-US" altLang="zh-CN"/>
          </a:p>
        </p:txBody>
      </p:sp>
      <p:sp>
        <p:nvSpPr>
          <p:cNvPr id="39" name="矩形 38"/>
          <p:cNvSpPr/>
          <p:nvPr/>
        </p:nvSpPr>
        <p:spPr>
          <a:xfrm>
            <a:off x="1575865" y="385156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GPIOC</a:t>
            </a:r>
            <a:endParaRPr lang="en-US" altLang="zh-CN"/>
          </a:p>
        </p:txBody>
      </p:sp>
      <p:cxnSp>
        <p:nvCxnSpPr>
          <p:cNvPr id="40" name="直接箭头连接符 39"/>
          <p:cNvCxnSpPr/>
          <p:nvPr/>
        </p:nvCxnSpPr>
        <p:spPr>
          <a:xfrm>
            <a:off x="2646177" y="2539188"/>
            <a:ext cx="72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646177" y="3351509"/>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2646177" y="4141054"/>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703706" y="2096711"/>
            <a:ext cx="571012" cy="369332"/>
          </a:xfrm>
          <a:prstGeom prst="rect">
            <a:avLst/>
          </a:prstGeom>
          <a:noFill/>
        </p:spPr>
        <p:txBody>
          <a:bodyPr wrap="square" rtlCol="0">
            <a:spAutoFit/>
          </a:bodyPr>
          <a:lstStyle/>
          <a:p>
            <a:pPr algn="ctr"/>
            <a:r>
              <a:rPr lang="en-US" altLang="zh-CN"/>
              <a:t>16</a:t>
            </a:r>
            <a:endParaRPr lang="en-US" altLang="zh-CN"/>
          </a:p>
        </p:txBody>
      </p:sp>
      <p:cxnSp>
        <p:nvCxnSpPr>
          <p:cNvPr id="44" name="直接连接符 43"/>
          <p:cNvCxnSpPr/>
          <p:nvPr/>
        </p:nvCxnSpPr>
        <p:spPr>
          <a:xfrm flipV="1">
            <a:off x="2899212" y="2454630"/>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5" name="文本框 44"/>
          <p:cNvSpPr txBox="1"/>
          <p:nvPr/>
        </p:nvSpPr>
        <p:spPr>
          <a:xfrm>
            <a:off x="2703706" y="2893536"/>
            <a:ext cx="571012" cy="369332"/>
          </a:xfrm>
          <a:prstGeom prst="rect">
            <a:avLst/>
          </a:prstGeom>
          <a:noFill/>
        </p:spPr>
        <p:txBody>
          <a:bodyPr wrap="square" rtlCol="0">
            <a:spAutoFit/>
          </a:bodyPr>
          <a:lstStyle/>
          <a:p>
            <a:pPr algn="ctr"/>
            <a:r>
              <a:rPr lang="en-US" altLang="zh-CN"/>
              <a:t>16</a:t>
            </a:r>
            <a:endParaRPr lang="en-US" altLang="zh-CN"/>
          </a:p>
        </p:txBody>
      </p:sp>
      <p:cxnSp>
        <p:nvCxnSpPr>
          <p:cNvPr id="46" name="直接连接符 45"/>
          <p:cNvCxnSpPr/>
          <p:nvPr/>
        </p:nvCxnSpPr>
        <p:spPr>
          <a:xfrm flipV="1">
            <a:off x="2899212" y="3251455"/>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2703706" y="3687768"/>
            <a:ext cx="571012" cy="369332"/>
          </a:xfrm>
          <a:prstGeom prst="rect">
            <a:avLst/>
          </a:prstGeom>
          <a:noFill/>
        </p:spPr>
        <p:txBody>
          <a:bodyPr wrap="square" rtlCol="0">
            <a:spAutoFit/>
          </a:bodyPr>
          <a:lstStyle/>
          <a:p>
            <a:pPr algn="ctr"/>
            <a:r>
              <a:rPr lang="en-US" altLang="zh-CN"/>
              <a:t>16</a:t>
            </a:r>
            <a:endParaRPr lang="en-US" altLang="zh-CN"/>
          </a:p>
        </p:txBody>
      </p:sp>
      <p:cxnSp>
        <p:nvCxnSpPr>
          <p:cNvPr id="48" name="直接连接符 47"/>
          <p:cNvCxnSpPr/>
          <p:nvPr/>
        </p:nvCxnSpPr>
        <p:spPr>
          <a:xfrm flipV="1">
            <a:off x="2899212" y="4045687"/>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矩形 49"/>
          <p:cNvSpPr/>
          <p:nvPr/>
        </p:nvSpPr>
        <p:spPr>
          <a:xfrm>
            <a:off x="3364086" y="1359672"/>
            <a:ext cx="1597435" cy="4820621"/>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AFIO</a:t>
            </a:r>
            <a:endParaRPr lang="en-US" altLang="zh-CN"/>
          </a:p>
          <a:p>
            <a:pPr algn="ctr"/>
            <a:r>
              <a:rPr lang="zh-CN" altLang="en-US"/>
              <a:t>中断引脚选择</a:t>
            </a:r>
            <a:endParaRPr lang="en-US" altLang="zh-CN"/>
          </a:p>
        </p:txBody>
      </p:sp>
      <p:cxnSp>
        <p:nvCxnSpPr>
          <p:cNvPr id="54" name="直接箭头连接符 53"/>
          <p:cNvCxnSpPr/>
          <p:nvPr/>
        </p:nvCxnSpPr>
        <p:spPr>
          <a:xfrm>
            <a:off x="4961521" y="2525033"/>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5280779" y="2064430"/>
            <a:ext cx="571012" cy="369332"/>
          </a:xfrm>
          <a:prstGeom prst="rect">
            <a:avLst/>
          </a:prstGeom>
          <a:noFill/>
        </p:spPr>
        <p:txBody>
          <a:bodyPr wrap="square" rtlCol="0">
            <a:spAutoFit/>
          </a:bodyPr>
          <a:lstStyle/>
          <a:p>
            <a:pPr algn="ctr"/>
            <a:r>
              <a:rPr lang="en-US" altLang="zh-CN"/>
              <a:t>16</a:t>
            </a:r>
            <a:endParaRPr lang="en-US" altLang="zh-CN"/>
          </a:p>
        </p:txBody>
      </p:sp>
      <p:cxnSp>
        <p:nvCxnSpPr>
          <p:cNvPr id="56" name="直接连接符 55"/>
          <p:cNvCxnSpPr/>
          <p:nvPr/>
        </p:nvCxnSpPr>
        <p:spPr>
          <a:xfrm flipV="1">
            <a:off x="5476285" y="2424979"/>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61" name="矩形 60"/>
          <p:cNvSpPr/>
          <p:nvPr/>
        </p:nvSpPr>
        <p:spPr>
          <a:xfrm>
            <a:off x="5145107" y="4102714"/>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PVD</a:t>
            </a:r>
            <a:endParaRPr lang="en-US" altLang="zh-CN"/>
          </a:p>
        </p:txBody>
      </p:sp>
      <p:sp>
        <p:nvSpPr>
          <p:cNvPr id="62" name="矩形 61"/>
          <p:cNvSpPr/>
          <p:nvPr/>
        </p:nvSpPr>
        <p:spPr>
          <a:xfrm>
            <a:off x="5145107" y="4599608"/>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RTC</a:t>
            </a:r>
            <a:endParaRPr lang="en-US" altLang="zh-CN"/>
          </a:p>
        </p:txBody>
      </p:sp>
      <p:sp>
        <p:nvSpPr>
          <p:cNvPr id="63" name="矩形 62"/>
          <p:cNvSpPr/>
          <p:nvPr/>
        </p:nvSpPr>
        <p:spPr>
          <a:xfrm>
            <a:off x="5145107" y="5096502"/>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USB</a:t>
            </a:r>
            <a:endParaRPr lang="en-US" altLang="zh-CN"/>
          </a:p>
        </p:txBody>
      </p:sp>
      <p:cxnSp>
        <p:nvCxnSpPr>
          <p:cNvPr id="64" name="直接箭头连接符 63"/>
          <p:cNvCxnSpPr/>
          <p:nvPr/>
        </p:nvCxnSpPr>
        <p:spPr>
          <a:xfrm>
            <a:off x="5855957" y="4315005"/>
            <a:ext cx="36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5844955" y="4786397"/>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855957" y="5283291"/>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145107" y="5593396"/>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ETH</a:t>
            </a:r>
            <a:endParaRPr lang="en-US" altLang="zh-CN"/>
          </a:p>
        </p:txBody>
      </p:sp>
      <p:cxnSp>
        <p:nvCxnSpPr>
          <p:cNvPr id="68" name="直接箭头连接符 67"/>
          <p:cNvCxnSpPr/>
          <p:nvPr/>
        </p:nvCxnSpPr>
        <p:spPr>
          <a:xfrm>
            <a:off x="5855957" y="5780185"/>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082447" y="1721284"/>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8066815" y="1359673"/>
            <a:ext cx="1255460" cy="369332"/>
          </a:xfrm>
          <a:prstGeom prst="rect">
            <a:avLst/>
          </a:prstGeom>
          <a:noFill/>
        </p:spPr>
        <p:txBody>
          <a:bodyPr wrap="square" rtlCol="0">
            <a:spAutoFit/>
          </a:bodyPr>
          <a:lstStyle/>
          <a:p>
            <a:pPr algn="ctr"/>
            <a:r>
              <a:rPr lang="en-US" altLang="zh-CN"/>
              <a:t>EXTI0</a:t>
            </a:r>
            <a:endParaRPr lang="en-US" altLang="zh-CN"/>
          </a:p>
        </p:txBody>
      </p:sp>
      <p:cxnSp>
        <p:nvCxnSpPr>
          <p:cNvPr id="89" name="直接箭头连接符 88"/>
          <p:cNvCxnSpPr/>
          <p:nvPr/>
        </p:nvCxnSpPr>
        <p:spPr>
          <a:xfrm>
            <a:off x="8082447" y="2090616"/>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8066815" y="1729005"/>
            <a:ext cx="1255460" cy="369332"/>
          </a:xfrm>
          <a:prstGeom prst="rect">
            <a:avLst/>
          </a:prstGeom>
          <a:noFill/>
        </p:spPr>
        <p:txBody>
          <a:bodyPr wrap="square" rtlCol="0">
            <a:spAutoFit/>
          </a:bodyPr>
          <a:lstStyle/>
          <a:p>
            <a:pPr algn="ctr"/>
            <a:r>
              <a:rPr lang="en-US" altLang="zh-CN"/>
              <a:t>EXTI1</a:t>
            </a:r>
            <a:endParaRPr lang="en-US" altLang="zh-CN"/>
          </a:p>
        </p:txBody>
      </p:sp>
      <p:cxnSp>
        <p:nvCxnSpPr>
          <p:cNvPr id="91" name="直接箭头连接符 90"/>
          <p:cNvCxnSpPr/>
          <p:nvPr/>
        </p:nvCxnSpPr>
        <p:spPr>
          <a:xfrm>
            <a:off x="8082447" y="2450398"/>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8066815" y="2088787"/>
            <a:ext cx="1255460" cy="369332"/>
          </a:xfrm>
          <a:prstGeom prst="rect">
            <a:avLst/>
          </a:prstGeom>
          <a:noFill/>
        </p:spPr>
        <p:txBody>
          <a:bodyPr wrap="square" rtlCol="0">
            <a:spAutoFit/>
          </a:bodyPr>
          <a:lstStyle/>
          <a:p>
            <a:pPr algn="ctr"/>
            <a:r>
              <a:rPr lang="en-US" altLang="zh-CN"/>
              <a:t>EXTI2</a:t>
            </a:r>
            <a:endParaRPr lang="en-US" altLang="zh-CN"/>
          </a:p>
        </p:txBody>
      </p:sp>
      <p:cxnSp>
        <p:nvCxnSpPr>
          <p:cNvPr id="93" name="直接箭头连接符 92"/>
          <p:cNvCxnSpPr/>
          <p:nvPr/>
        </p:nvCxnSpPr>
        <p:spPr>
          <a:xfrm>
            <a:off x="8082447" y="281200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8066815" y="2450398"/>
            <a:ext cx="1255460" cy="369332"/>
          </a:xfrm>
          <a:prstGeom prst="rect">
            <a:avLst/>
          </a:prstGeom>
          <a:noFill/>
        </p:spPr>
        <p:txBody>
          <a:bodyPr wrap="square" rtlCol="0">
            <a:spAutoFit/>
          </a:bodyPr>
          <a:lstStyle/>
          <a:p>
            <a:pPr algn="ctr"/>
            <a:r>
              <a:rPr lang="en-US" altLang="zh-CN"/>
              <a:t>EXTI3</a:t>
            </a:r>
            <a:endParaRPr lang="en-US" altLang="zh-CN"/>
          </a:p>
        </p:txBody>
      </p:sp>
      <p:cxnSp>
        <p:nvCxnSpPr>
          <p:cNvPr id="95" name="直接箭头连接符 94"/>
          <p:cNvCxnSpPr/>
          <p:nvPr/>
        </p:nvCxnSpPr>
        <p:spPr>
          <a:xfrm>
            <a:off x="8082447" y="317361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8066815" y="2812008"/>
            <a:ext cx="1255460" cy="369332"/>
          </a:xfrm>
          <a:prstGeom prst="rect">
            <a:avLst/>
          </a:prstGeom>
          <a:noFill/>
        </p:spPr>
        <p:txBody>
          <a:bodyPr wrap="square" rtlCol="0">
            <a:spAutoFit/>
          </a:bodyPr>
          <a:lstStyle/>
          <a:p>
            <a:pPr algn="ctr"/>
            <a:r>
              <a:rPr lang="en-US" altLang="zh-CN"/>
              <a:t>EXTI4</a:t>
            </a:r>
            <a:endParaRPr lang="en-US" altLang="zh-CN"/>
          </a:p>
        </p:txBody>
      </p:sp>
      <p:cxnSp>
        <p:nvCxnSpPr>
          <p:cNvPr id="97" name="直接箭头连接符 96"/>
          <p:cNvCxnSpPr/>
          <p:nvPr/>
        </p:nvCxnSpPr>
        <p:spPr>
          <a:xfrm>
            <a:off x="8082447" y="353497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8066815" y="3173360"/>
            <a:ext cx="1255460" cy="369332"/>
          </a:xfrm>
          <a:prstGeom prst="rect">
            <a:avLst/>
          </a:prstGeom>
          <a:noFill/>
        </p:spPr>
        <p:txBody>
          <a:bodyPr wrap="square" rtlCol="0">
            <a:spAutoFit/>
          </a:bodyPr>
          <a:lstStyle/>
          <a:p>
            <a:pPr algn="ctr"/>
            <a:r>
              <a:rPr lang="en-US" altLang="zh-CN"/>
              <a:t>EXTI9_5</a:t>
            </a:r>
            <a:endParaRPr lang="en-US" altLang="zh-CN"/>
          </a:p>
        </p:txBody>
      </p:sp>
      <p:cxnSp>
        <p:nvCxnSpPr>
          <p:cNvPr id="99" name="直接箭头连接符 98"/>
          <p:cNvCxnSpPr/>
          <p:nvPr/>
        </p:nvCxnSpPr>
        <p:spPr>
          <a:xfrm>
            <a:off x="8082447" y="389632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066815" y="3534711"/>
            <a:ext cx="1255460" cy="369332"/>
          </a:xfrm>
          <a:prstGeom prst="rect">
            <a:avLst/>
          </a:prstGeom>
          <a:noFill/>
        </p:spPr>
        <p:txBody>
          <a:bodyPr wrap="square" rtlCol="0">
            <a:spAutoFit/>
          </a:bodyPr>
          <a:lstStyle/>
          <a:p>
            <a:pPr algn="ctr"/>
            <a:r>
              <a:rPr lang="en-US" altLang="zh-CN"/>
              <a:t>EXTI15_10</a:t>
            </a:r>
            <a:endParaRPr lang="en-US" altLang="zh-CN"/>
          </a:p>
        </p:txBody>
      </p:sp>
      <p:cxnSp>
        <p:nvCxnSpPr>
          <p:cNvPr id="101" name="直接箭头连接符 100"/>
          <p:cNvCxnSpPr/>
          <p:nvPr/>
        </p:nvCxnSpPr>
        <p:spPr>
          <a:xfrm>
            <a:off x="8082447" y="425725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8066815" y="3895640"/>
            <a:ext cx="1255460" cy="369332"/>
          </a:xfrm>
          <a:prstGeom prst="rect">
            <a:avLst/>
          </a:prstGeom>
          <a:noFill/>
        </p:spPr>
        <p:txBody>
          <a:bodyPr wrap="square" rtlCol="0">
            <a:spAutoFit/>
          </a:bodyPr>
          <a:lstStyle/>
          <a:p>
            <a:pPr algn="ctr"/>
            <a:r>
              <a:rPr lang="en-US" altLang="zh-CN"/>
              <a:t>PVD</a:t>
            </a:r>
            <a:endParaRPr lang="en-US" altLang="zh-CN"/>
          </a:p>
        </p:txBody>
      </p:sp>
      <p:cxnSp>
        <p:nvCxnSpPr>
          <p:cNvPr id="103" name="直接箭头连接符 102"/>
          <p:cNvCxnSpPr/>
          <p:nvPr/>
        </p:nvCxnSpPr>
        <p:spPr>
          <a:xfrm>
            <a:off x="8082447" y="461860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8066815" y="4256991"/>
            <a:ext cx="1255460" cy="369332"/>
          </a:xfrm>
          <a:prstGeom prst="rect">
            <a:avLst/>
          </a:prstGeom>
          <a:noFill/>
        </p:spPr>
        <p:txBody>
          <a:bodyPr wrap="square" rtlCol="0">
            <a:spAutoFit/>
          </a:bodyPr>
          <a:lstStyle/>
          <a:p>
            <a:pPr algn="ctr"/>
            <a:r>
              <a:rPr lang="en-US" altLang="zh-CN"/>
              <a:t>RTC</a:t>
            </a:r>
            <a:endParaRPr lang="en-US" altLang="zh-CN"/>
          </a:p>
        </p:txBody>
      </p:sp>
      <p:cxnSp>
        <p:nvCxnSpPr>
          <p:cNvPr id="105" name="直接箭头连接符 104"/>
          <p:cNvCxnSpPr/>
          <p:nvPr/>
        </p:nvCxnSpPr>
        <p:spPr>
          <a:xfrm>
            <a:off x="8082447" y="497953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8066815" y="4617920"/>
            <a:ext cx="1255460" cy="369332"/>
          </a:xfrm>
          <a:prstGeom prst="rect">
            <a:avLst/>
          </a:prstGeom>
          <a:noFill/>
        </p:spPr>
        <p:txBody>
          <a:bodyPr wrap="square" rtlCol="0">
            <a:spAutoFit/>
          </a:bodyPr>
          <a:lstStyle/>
          <a:p>
            <a:pPr algn="ctr"/>
            <a:r>
              <a:rPr lang="en-US" altLang="zh-CN"/>
              <a:t>USB</a:t>
            </a:r>
            <a:endParaRPr lang="en-US" altLang="zh-CN"/>
          </a:p>
        </p:txBody>
      </p:sp>
      <p:cxnSp>
        <p:nvCxnSpPr>
          <p:cNvPr id="107" name="直接箭头连接符 106"/>
          <p:cNvCxnSpPr/>
          <p:nvPr/>
        </p:nvCxnSpPr>
        <p:spPr>
          <a:xfrm>
            <a:off x="8082447" y="534886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8066815" y="4987251"/>
            <a:ext cx="1255460" cy="369332"/>
          </a:xfrm>
          <a:prstGeom prst="rect">
            <a:avLst/>
          </a:prstGeom>
          <a:noFill/>
        </p:spPr>
        <p:txBody>
          <a:bodyPr wrap="square" rtlCol="0">
            <a:spAutoFit/>
          </a:bodyPr>
          <a:lstStyle/>
          <a:p>
            <a:pPr algn="ctr"/>
            <a:r>
              <a:rPr lang="en-US" altLang="zh-CN"/>
              <a:t>ETH</a:t>
            </a:r>
            <a:endParaRPr lang="en-US" altLang="zh-CN"/>
          </a:p>
        </p:txBody>
      </p:sp>
      <p:cxnSp>
        <p:nvCxnSpPr>
          <p:cNvPr id="112" name="直接箭头连接符 111"/>
          <p:cNvCxnSpPr/>
          <p:nvPr/>
        </p:nvCxnSpPr>
        <p:spPr>
          <a:xfrm>
            <a:off x="8082447" y="591868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319751" y="5486518"/>
            <a:ext cx="749588" cy="369332"/>
          </a:xfrm>
          <a:prstGeom prst="rect">
            <a:avLst/>
          </a:prstGeom>
          <a:noFill/>
        </p:spPr>
        <p:txBody>
          <a:bodyPr wrap="square" rtlCol="0">
            <a:spAutoFit/>
          </a:bodyPr>
          <a:lstStyle/>
          <a:p>
            <a:pPr algn="ctr"/>
            <a:r>
              <a:rPr lang="en-US" altLang="zh-CN"/>
              <a:t>20</a:t>
            </a:r>
            <a:endParaRPr lang="en-US" altLang="zh-CN"/>
          </a:p>
        </p:txBody>
      </p:sp>
      <p:sp>
        <p:nvSpPr>
          <p:cNvPr id="114" name="矩形 113"/>
          <p:cNvSpPr/>
          <p:nvPr/>
        </p:nvSpPr>
        <p:spPr>
          <a:xfrm>
            <a:off x="9340345" y="5645400"/>
            <a:ext cx="1203404" cy="53489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其它外设</a:t>
            </a:r>
            <a:endParaRPr lang="en-US" altLang="zh-CN"/>
          </a:p>
        </p:txBody>
      </p:sp>
      <p:cxnSp>
        <p:nvCxnSpPr>
          <p:cNvPr id="115" name="直接连接符 114"/>
          <p:cNvCxnSpPr/>
          <p:nvPr/>
        </p:nvCxnSpPr>
        <p:spPr>
          <a:xfrm flipV="1">
            <a:off x="8617978" y="5820265"/>
            <a:ext cx="180000" cy="18000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AFIO</a:t>
            </a:r>
            <a:r>
              <a:rPr lang="zh-CN" altLang="en-US" sz="3200">
                <a:latin typeface="等线" panose="02010600030101010101" pitchFamily="2" charset="-122"/>
                <a:ea typeface="等线" panose="02010600030101010101" pitchFamily="2" charset="-122"/>
              </a:rPr>
              <a:t>复用</a:t>
            </a:r>
            <a:r>
              <a:rPr lang="en-US" altLang="zh-CN" sz="3200">
                <a:latin typeface="等线" panose="02010600030101010101" pitchFamily="2" charset="-122"/>
                <a:ea typeface="等线" panose="02010600030101010101" pitchFamily="2" charset="-122"/>
              </a:rPr>
              <a:t>IO</a:t>
            </a:r>
            <a:r>
              <a:rPr lang="zh-CN" altLang="en-US" sz="3200">
                <a:latin typeface="等线" panose="02010600030101010101" pitchFamily="2" charset="-122"/>
                <a:ea typeface="等线" panose="02010600030101010101" pitchFamily="2" charset="-122"/>
              </a:rPr>
              <a:t>口</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5107347" cy="2677656"/>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AFIO</a:t>
            </a:r>
            <a:r>
              <a:rPr lang="zh-CN" altLang="en-US" sz="2800"/>
              <a:t>主要用于引脚复用功能的选择和重定义</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zh-CN" altLang="en-US" sz="2800"/>
              <a:t>在</a:t>
            </a:r>
            <a:r>
              <a:rPr lang="en-US" altLang="zh-CN" sz="2800"/>
              <a:t>STM32</a:t>
            </a:r>
            <a:r>
              <a:rPr lang="zh-CN" altLang="en-US" sz="2800"/>
              <a:t>中，</a:t>
            </a:r>
            <a:r>
              <a:rPr lang="en-US" altLang="zh-CN" sz="2800"/>
              <a:t>AFIO</a:t>
            </a:r>
            <a:r>
              <a:rPr lang="zh-CN" altLang="en-US" sz="2800"/>
              <a:t>主要完成两个任务：复用功能引脚重映射、中断引脚选择</a:t>
            </a:r>
            <a:endParaRPr lang="en-US" altLang="zh-CN" sz="2800"/>
          </a:p>
        </p:txBody>
      </p:sp>
      <p:pic>
        <p:nvPicPr>
          <p:cNvPr id="2" name="图片 1"/>
          <p:cNvPicPr>
            <a:picLocks noChangeAspect="1"/>
          </p:cNvPicPr>
          <p:nvPr/>
        </p:nvPicPr>
        <p:blipFill>
          <a:blip r:embed="rId1"/>
          <a:stretch>
            <a:fillRect/>
          </a:stretch>
        </p:blipFill>
        <p:spPr>
          <a:xfrm>
            <a:off x="6303644" y="746975"/>
            <a:ext cx="5222312" cy="562341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401108" y="995983"/>
            <a:ext cx="7841338" cy="55177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4915437" cy="4401205"/>
          </a:xfrm>
          <a:prstGeom prst="rect">
            <a:avLst/>
          </a:prstGeom>
          <a:noFill/>
        </p:spPr>
        <p:txBody>
          <a:bodyPr wrap="square" rtlCol="0">
            <a:spAutoFit/>
          </a:bodyPr>
          <a:lstStyle/>
          <a:p>
            <a:pPr marL="457200" indent="-457200" algn="just">
              <a:buFont typeface="Arial" panose="02080604020202020204" pitchFamily="34" charset="0"/>
              <a:buChar char="•"/>
            </a:pPr>
            <a:r>
              <a:rPr lang="en-US" altLang="zh-CN" sz="2800"/>
              <a:t>STM32</a:t>
            </a:r>
            <a:r>
              <a:rPr lang="zh-CN" altLang="en-US" sz="2800"/>
              <a:t>是</a:t>
            </a:r>
            <a:r>
              <a:rPr lang="en-US" altLang="zh-CN" sz="2800"/>
              <a:t>ST</a:t>
            </a:r>
            <a:r>
              <a:rPr lang="zh-CN" altLang="en-US" sz="2800"/>
              <a:t>公司基于</a:t>
            </a:r>
            <a:r>
              <a:rPr lang="en-US" altLang="zh-CN" sz="2800"/>
              <a:t>ARM Cortex-M</a:t>
            </a:r>
            <a:r>
              <a:rPr lang="zh-CN" altLang="en-US" sz="2800"/>
              <a:t>内核开发的</a:t>
            </a:r>
            <a:r>
              <a:rPr lang="en-US" altLang="zh-CN" sz="2800"/>
              <a:t>32</a:t>
            </a:r>
            <a:r>
              <a:rPr lang="zh-CN" altLang="en-US" sz="2800"/>
              <a:t>位微控制器</a:t>
            </a:r>
            <a:endParaRPr lang="en-US" altLang="zh-CN" sz="2800"/>
          </a:p>
          <a:p>
            <a:pPr marL="457200" indent="-457200" algn="just">
              <a:buFont typeface="Arial" panose="02080604020202020204" pitchFamily="34" charset="0"/>
              <a:buChar char="•"/>
            </a:pPr>
            <a:r>
              <a:rPr lang="en-US" altLang="zh-CN" sz="2800"/>
              <a:t>STM32</a:t>
            </a:r>
            <a:r>
              <a:rPr lang="zh-CN" altLang="en-US" sz="2800"/>
              <a:t>常应用在嵌入式领域，如智能车、无人机、机器人、无线通信、物联网、工业控制、娱乐电子产品等</a:t>
            </a:r>
            <a:endParaRPr lang="en-US" altLang="zh-CN" sz="2800"/>
          </a:p>
          <a:p>
            <a:pPr marL="457200" indent="-457200" algn="just">
              <a:buFont typeface="Arial" panose="02080604020202020204" pitchFamily="34" charset="0"/>
              <a:buChar char="•"/>
            </a:pPr>
            <a:r>
              <a:rPr lang="en-US" altLang="zh-CN" sz="2800"/>
              <a:t>STM32</a:t>
            </a:r>
            <a:r>
              <a:rPr lang="zh-CN" altLang="en-US" sz="2800"/>
              <a:t>功能强大、性能优异、片上资源丰富、功耗低，是一款经典的嵌入式微控制器</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26221" b="32358"/>
          <a:stretch>
            <a:fillRect/>
          </a:stretch>
        </p:blipFill>
        <p:spPr>
          <a:xfrm>
            <a:off x="5929571" y="126031"/>
            <a:ext cx="5879571" cy="660593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旋转编码器简介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旋转编码器：用来测量位置、速度或旋转方向的装置，当其旋转轴旋转时，其输出端可以输出与旋转速度和方向对应的方波信号，读取方波信号的频率和相位信息即可得知旋转轴的速度和方向</a:t>
            </a:r>
            <a:endParaRPr lang="en-US" altLang="zh-CN" sz="2800"/>
          </a:p>
          <a:p>
            <a:pPr marL="457200" indent="-457200">
              <a:buFont typeface="Arial" panose="02080604020202020204" pitchFamily="34" charset="0"/>
              <a:buChar char="•"/>
            </a:pPr>
            <a:r>
              <a:rPr lang="zh-CN" altLang="en-US" sz="2800"/>
              <a:t>类型：机械触点式</a:t>
            </a:r>
            <a:r>
              <a:rPr lang="en-US" altLang="zh-CN" sz="2800"/>
              <a:t>/</a:t>
            </a:r>
            <a:r>
              <a:rPr lang="zh-CN" altLang="en-US" sz="2800"/>
              <a:t>霍尔传感器式</a:t>
            </a:r>
            <a:r>
              <a:rPr lang="en-US" altLang="zh-CN" sz="2800"/>
              <a:t>/</a:t>
            </a:r>
            <a:r>
              <a:rPr lang="zh-CN" altLang="en-US" sz="2800"/>
              <a:t>光栅式</a:t>
            </a:r>
            <a:endParaRPr lang="en-US" altLang="zh-CN" sz="2800"/>
          </a:p>
        </p:txBody>
      </p:sp>
      <p:pic>
        <p:nvPicPr>
          <p:cNvPr id="7" name="图片 6"/>
          <p:cNvPicPr>
            <a:picLocks noChangeAspect="1"/>
          </p:cNvPicPr>
          <p:nvPr/>
        </p:nvPicPr>
        <p:blipFill rotWithShape="1">
          <a:blip r:embed="rId1"/>
          <a:srcRect l="5911" t="11880" r="5452"/>
          <a:stretch>
            <a:fillRect/>
          </a:stretch>
        </p:blipFill>
        <p:spPr>
          <a:xfrm>
            <a:off x="8952025" y="3983434"/>
            <a:ext cx="2702316" cy="1800000"/>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0322" r="20481" b="13778"/>
          <a:stretch>
            <a:fillRect/>
          </a:stretch>
        </p:blipFill>
        <p:spPr>
          <a:xfrm>
            <a:off x="6894434" y="3983434"/>
            <a:ext cx="1824742" cy="1800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72" y="3993050"/>
            <a:ext cx="1574373" cy="1800000"/>
          </a:xfrm>
          <a:prstGeom prst="rect">
            <a:avLst/>
          </a:prstGeom>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262225" y="3993050"/>
            <a:ext cx="2399360" cy="1800000"/>
          </a:xfrm>
          <a:prstGeom prst="rect">
            <a:avLst/>
          </a:prstGeom>
        </p:spPr>
      </p:pic>
      <p:pic>
        <p:nvPicPr>
          <p:cNvPr id="10" name="图片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460894" y="3993050"/>
            <a:ext cx="1801331" cy="1800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7435746" y="1945621"/>
            <a:ext cx="3288984" cy="3666667"/>
          </a:xfrm>
          <a:prstGeom prst="rect">
            <a:avLst/>
          </a:prstGeom>
        </p:spPr>
      </p:pic>
      <p:pic>
        <p:nvPicPr>
          <p:cNvPr id="5" name="图片 4"/>
          <p:cNvPicPr>
            <a:picLocks noChangeAspect="1"/>
          </p:cNvPicPr>
          <p:nvPr/>
        </p:nvPicPr>
        <p:blipFill>
          <a:blip r:embed="rId2"/>
          <a:stretch>
            <a:fillRect/>
          </a:stretch>
        </p:blipFill>
        <p:spPr>
          <a:xfrm>
            <a:off x="1362375" y="1945621"/>
            <a:ext cx="4903941" cy="366666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TIM</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TIM</a:t>
            </a:r>
            <a:r>
              <a:rPr lang="zh-CN" altLang="en-US" sz="2800"/>
              <a:t>（</a:t>
            </a:r>
            <a:r>
              <a:rPr lang="en-US" altLang="zh-CN" sz="2800"/>
              <a:t>Timer</a:t>
            </a:r>
            <a:r>
              <a:rPr lang="zh-CN" altLang="en-US" sz="2800"/>
              <a:t>）定时器</a:t>
            </a:r>
            <a:endParaRPr lang="en-US" altLang="zh-CN" sz="2800"/>
          </a:p>
          <a:p>
            <a:pPr marL="457200" indent="-457200">
              <a:buFont typeface="Arial" panose="02080604020202020204" pitchFamily="34" charset="0"/>
              <a:buChar char="•"/>
            </a:pPr>
            <a:r>
              <a:rPr lang="zh-CN" altLang="en-US" sz="2800"/>
              <a:t>定时器可以对输入的时钟进行计数，并在计数值达到设定值时触发中断</a:t>
            </a:r>
            <a:endParaRPr lang="en-US" altLang="zh-CN" sz="2800"/>
          </a:p>
          <a:p>
            <a:pPr marL="457200" indent="-457200">
              <a:buFont typeface="Arial" panose="02080604020202020204" pitchFamily="34" charset="0"/>
              <a:buChar char="•"/>
            </a:pPr>
            <a:r>
              <a:rPr lang="en-US" altLang="zh-CN" sz="2800"/>
              <a:t>16</a:t>
            </a:r>
            <a:r>
              <a:rPr lang="zh-CN" altLang="en-US" sz="2800"/>
              <a:t>位计数器、预分频器、自动重装寄存器的时基单元，在</a:t>
            </a:r>
            <a:r>
              <a:rPr lang="en-US" altLang="zh-CN" sz="2800"/>
              <a:t>72MHz</a:t>
            </a:r>
            <a:r>
              <a:rPr lang="zh-CN" altLang="en-US" sz="2800"/>
              <a:t>计数时钟下可以实现最大</a:t>
            </a:r>
            <a:r>
              <a:rPr lang="en-US" altLang="zh-CN" sz="2800"/>
              <a:t>59.65s</a:t>
            </a:r>
            <a:r>
              <a:rPr lang="zh-CN" altLang="en-US" sz="2800"/>
              <a:t>的定时</a:t>
            </a:r>
            <a:endParaRPr lang="en-US" altLang="zh-CN" sz="2800"/>
          </a:p>
          <a:p>
            <a:pPr marL="457200" indent="-457200">
              <a:buFont typeface="Arial" panose="02080604020202020204" pitchFamily="34" charset="0"/>
              <a:buChar char="•"/>
            </a:pPr>
            <a:r>
              <a:rPr lang="zh-CN" altLang="en-US" sz="2800"/>
              <a:t>不仅具备基本的定时中断功能，而且还包含内外时钟源选择、输入捕获、输出比较、编码器接口、主从触发模式等多种功能</a:t>
            </a:r>
            <a:endParaRPr lang="en-US" altLang="zh-CN" sz="2800"/>
          </a:p>
          <a:p>
            <a:pPr marL="457200" indent="-457200">
              <a:buFont typeface="Arial" panose="02080604020202020204" pitchFamily="34" charset="0"/>
              <a:buChar char="•"/>
            </a:pPr>
            <a:r>
              <a:rPr lang="zh-CN" altLang="en-US" sz="2800"/>
              <a:t>根据复杂度和应用场景分为了高级定时器、通用定时器、基本定时器三种类型</a:t>
            </a:r>
            <a:endParaRPr lang="en-US" altLang="zh-CN" sz="2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定时器类型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1" y="5485457"/>
            <a:ext cx="11050073" cy="523220"/>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STM32F103C8T6</a:t>
            </a:r>
            <a:r>
              <a:rPr lang="zh-CN" altLang="en-US" sz="2800"/>
              <a:t>定时器资源：</a:t>
            </a:r>
            <a:r>
              <a:rPr lang="en-US" altLang="zh-CN" sz="2800"/>
              <a:t>TIM1</a:t>
            </a:r>
            <a:r>
              <a:rPr lang="zh-CN" altLang="en-US" sz="2800"/>
              <a:t>、</a:t>
            </a:r>
            <a:r>
              <a:rPr lang="en-US" altLang="zh-CN" sz="2800"/>
              <a:t>TIM2</a:t>
            </a:r>
            <a:r>
              <a:rPr lang="zh-CN" altLang="en-US" sz="2800"/>
              <a:t>、</a:t>
            </a:r>
            <a:r>
              <a:rPr lang="en-US" altLang="zh-CN" sz="2800"/>
              <a:t>TIM3</a:t>
            </a:r>
            <a:r>
              <a:rPr lang="zh-CN" altLang="en-US" sz="2800"/>
              <a:t>、</a:t>
            </a:r>
            <a:r>
              <a:rPr lang="en-US" altLang="zh-CN" sz="2800"/>
              <a:t>TIM4</a:t>
            </a:r>
            <a:endParaRPr lang="en-US" altLang="zh-CN" sz="2800"/>
          </a:p>
        </p:txBody>
      </p:sp>
      <p:graphicFrame>
        <p:nvGraphicFramePr>
          <p:cNvPr id="2" name="表格 2"/>
          <p:cNvGraphicFramePr>
            <a:graphicFrameLocks noGrp="1"/>
          </p:cNvGraphicFramePr>
          <p:nvPr/>
        </p:nvGraphicFramePr>
        <p:xfrm>
          <a:off x="671090" y="1540838"/>
          <a:ext cx="10849817" cy="3150755"/>
        </p:xfrm>
        <a:graphic>
          <a:graphicData uri="http://schemas.openxmlformats.org/drawingml/2006/table">
            <a:tbl>
              <a:tblPr firstRow="1" bandRow="1">
                <a:tableStyleId>{93296810-A885-4BE3-A3E7-6D5BEEA58F35}</a:tableStyleId>
              </a:tblPr>
              <a:tblGrid>
                <a:gridCol w="1560254"/>
                <a:gridCol w="1806222"/>
                <a:gridCol w="901919"/>
                <a:gridCol w="6581422"/>
              </a:tblGrid>
              <a:tr h="450755">
                <a:tc>
                  <a:txBody>
                    <a:bodyPr/>
                    <a:lstStyle/>
                    <a:p>
                      <a:pPr algn="ctr"/>
                      <a:r>
                        <a:rPr lang="zh-CN" altLang="en-US" sz="2000"/>
                        <a:t>类型</a:t>
                      </a:r>
                      <a:endParaRPr lang="zh-CN" altLang="en-US" sz="2000"/>
                    </a:p>
                  </a:txBody>
                  <a:tcPr anchor="ctr"/>
                </a:tc>
                <a:tc>
                  <a:txBody>
                    <a:bodyPr/>
                    <a:lstStyle/>
                    <a:p>
                      <a:pPr algn="ctr"/>
                      <a:r>
                        <a:rPr lang="zh-CN" altLang="en-US" sz="2000"/>
                        <a:t>编号</a:t>
                      </a:r>
                      <a:endParaRPr lang="zh-CN" altLang="en-US" sz="2000"/>
                    </a:p>
                  </a:txBody>
                  <a:tcPr anchor="ctr"/>
                </a:tc>
                <a:tc>
                  <a:txBody>
                    <a:bodyPr/>
                    <a:lstStyle/>
                    <a:p>
                      <a:pPr algn="ctr"/>
                      <a:r>
                        <a:rPr lang="zh-CN" altLang="en-US" sz="2000"/>
                        <a:t>总线</a:t>
                      </a:r>
                      <a:endParaRPr lang="zh-CN" altLang="en-US" sz="2000"/>
                    </a:p>
                  </a:txBody>
                  <a:tcPr anchor="ctr"/>
                </a:tc>
                <a:tc>
                  <a:txBody>
                    <a:bodyPr/>
                    <a:lstStyle/>
                    <a:p>
                      <a:pPr algn="ctr"/>
                      <a:r>
                        <a:rPr lang="zh-CN" altLang="en-US" sz="2000"/>
                        <a:t>功能</a:t>
                      </a:r>
                      <a:endParaRPr lang="zh-CN" altLang="en-US" sz="2000"/>
                    </a:p>
                  </a:txBody>
                  <a:tcPr anchor="ctr"/>
                </a:tc>
              </a:tr>
              <a:tr h="900000">
                <a:tc>
                  <a:txBody>
                    <a:bodyPr/>
                    <a:lstStyle/>
                    <a:p>
                      <a:pPr algn="ctr"/>
                      <a:r>
                        <a:rPr lang="zh-CN" altLang="en-US" sz="2000"/>
                        <a:t>高级定时器</a:t>
                      </a:r>
                      <a:endParaRPr lang="zh-CN" altLang="en-US" sz="2000"/>
                    </a:p>
                  </a:txBody>
                  <a:tcPr anchor="ctr"/>
                </a:tc>
                <a:tc>
                  <a:txBody>
                    <a:bodyPr/>
                    <a:lstStyle/>
                    <a:p>
                      <a:pPr algn="ctr"/>
                      <a:r>
                        <a:rPr lang="en-US" altLang="zh-CN" sz="2000"/>
                        <a:t>TIM1</a:t>
                      </a:r>
                      <a:r>
                        <a:rPr lang="zh-CN" altLang="en-US" sz="2000"/>
                        <a:t>、</a:t>
                      </a:r>
                      <a:r>
                        <a:rPr lang="en-US" altLang="zh-CN" sz="2000"/>
                        <a:t>TIM8</a:t>
                      </a:r>
                      <a:endParaRPr lang="zh-CN" altLang="en-US" sz="2000"/>
                    </a:p>
                  </a:txBody>
                  <a:tcPr anchor="ctr"/>
                </a:tc>
                <a:tc>
                  <a:txBody>
                    <a:bodyPr/>
                    <a:lstStyle/>
                    <a:p>
                      <a:pPr algn="ctr"/>
                      <a:r>
                        <a:rPr lang="en-US" altLang="zh-CN" sz="2000"/>
                        <a:t>APB2</a:t>
                      </a:r>
                      <a:endParaRPr lang="zh-CN" altLang="en-US" sz="2000"/>
                    </a:p>
                  </a:txBody>
                  <a:tcPr anchor="ctr"/>
                </a:tc>
                <a:tc>
                  <a:txBody>
                    <a:bodyPr/>
                    <a:lstStyle/>
                    <a:p>
                      <a:pPr algn="ctr"/>
                      <a:r>
                        <a:rPr lang="zh-CN" altLang="en-US" sz="2000"/>
                        <a:t>拥有通用定时器全部功能，并额外具有重复计数器、死区生成、互补输出、刹车输入等功能</a:t>
                      </a:r>
                      <a:endParaRPr lang="zh-CN" altLang="en-US" sz="2000"/>
                    </a:p>
                  </a:txBody>
                  <a:tcPr anchor="ctr"/>
                </a:tc>
              </a:tr>
              <a:tr h="900000">
                <a:tc>
                  <a:txBody>
                    <a:bodyPr/>
                    <a:lstStyle/>
                    <a:p>
                      <a:pPr algn="ctr"/>
                      <a:r>
                        <a:rPr lang="zh-CN" altLang="en-US" sz="2000"/>
                        <a:t>通用定时器</a:t>
                      </a:r>
                      <a:endParaRPr lang="zh-CN" altLang="en-US" sz="2000"/>
                    </a:p>
                  </a:txBody>
                  <a:tcPr anchor="ctr"/>
                </a:tc>
                <a:tc>
                  <a:txBody>
                    <a:bodyPr/>
                    <a:lstStyle/>
                    <a:p>
                      <a:pPr algn="ctr"/>
                      <a:r>
                        <a:rPr lang="en-US" altLang="zh-CN" sz="2000"/>
                        <a:t>TIM2</a:t>
                      </a:r>
                      <a:r>
                        <a:rPr lang="zh-CN" altLang="en-US" sz="2000"/>
                        <a:t>、</a:t>
                      </a:r>
                      <a:r>
                        <a:rPr lang="en-US" altLang="zh-CN" sz="2000"/>
                        <a:t>TIM3</a:t>
                      </a:r>
                      <a:r>
                        <a:rPr lang="zh-CN" altLang="en-US" sz="2000"/>
                        <a:t>、</a:t>
                      </a:r>
                      <a:r>
                        <a:rPr lang="en-US" altLang="zh-CN" sz="2000"/>
                        <a:t>TIM4</a:t>
                      </a:r>
                      <a:r>
                        <a:rPr lang="zh-CN" altLang="en-US" sz="2000"/>
                        <a:t>、</a:t>
                      </a:r>
                      <a:r>
                        <a:rPr lang="en-US" altLang="zh-CN" sz="2000"/>
                        <a:t>TIM5</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拥有基本定时器全部功能，并额外具有内外时钟源选择、输入捕获、输出比较、编码器接口、主从触发模式等功能</a:t>
                      </a:r>
                      <a:endParaRPr lang="zh-CN" altLang="en-US" sz="2000"/>
                    </a:p>
                  </a:txBody>
                  <a:tcPr anchor="ctr"/>
                </a:tc>
              </a:tr>
              <a:tr h="900000">
                <a:tc>
                  <a:txBody>
                    <a:bodyPr/>
                    <a:lstStyle/>
                    <a:p>
                      <a:pPr algn="ctr"/>
                      <a:r>
                        <a:rPr lang="zh-CN" altLang="en-US" sz="2000"/>
                        <a:t>基本定时器</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TIM6</a:t>
                      </a:r>
                      <a:r>
                        <a:rPr lang="zh-CN" altLang="en-US" sz="2000"/>
                        <a:t>、</a:t>
                      </a:r>
                      <a:r>
                        <a:rPr lang="en-US" altLang="zh-CN" sz="2000"/>
                        <a:t>TIM7</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拥有定时中断、主模式触发</a:t>
                      </a:r>
                      <a:r>
                        <a:rPr lang="en-US" altLang="zh-CN" sz="2000"/>
                        <a:t>DAC</a:t>
                      </a:r>
                      <a:r>
                        <a:rPr lang="zh-CN" altLang="en-US" sz="2000"/>
                        <a:t>的功能</a:t>
                      </a:r>
                      <a:endParaRPr lang="zh-CN" altLang="en-US" sz="2000"/>
                    </a:p>
                  </a:txBody>
                  <a:tcPr anchor="ct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高级定时器</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913857" y="984042"/>
            <a:ext cx="6364286" cy="5400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通用定时器</a:t>
            </a:r>
            <a:endParaRPr lang="zh-CN" altLang="en-US" sz="3200">
              <a:latin typeface="等线" panose="02010600030101010101" pitchFamily="2" charset="-122"/>
              <a:ea typeface="等线" panose="02010600030101010101" pitchFamily="2" charset="-122"/>
            </a:endParaRPr>
          </a:p>
        </p:txBody>
      </p:sp>
      <p:pic>
        <p:nvPicPr>
          <p:cNvPr id="9" name="图片 8"/>
          <p:cNvPicPr>
            <a:picLocks noChangeAspect="1"/>
          </p:cNvPicPr>
          <p:nvPr/>
        </p:nvPicPr>
        <p:blipFill>
          <a:blip r:embed="rId1"/>
          <a:stretch>
            <a:fillRect/>
          </a:stretch>
        </p:blipFill>
        <p:spPr>
          <a:xfrm>
            <a:off x="2681779" y="984042"/>
            <a:ext cx="6828441" cy="5400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基本定时器</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2681778" y="1805424"/>
            <a:ext cx="6828441" cy="324715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5482349" y="1789616"/>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定时中断基本结构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0937093"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6" name="矩形 5"/>
          <p:cNvSpPr/>
          <p:nvPr/>
        </p:nvSpPr>
        <p:spPr>
          <a:xfrm>
            <a:off x="7673261" y="2156793"/>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8" name="矩形 7"/>
          <p:cNvSpPr/>
          <p:nvPr/>
        </p:nvSpPr>
        <p:spPr>
          <a:xfrm>
            <a:off x="1569239" y="2928959"/>
            <a:ext cx="139606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ETR</a:t>
            </a:r>
            <a:endParaRPr lang="en-US" altLang="zh-CN"/>
          </a:p>
          <a:p>
            <a:pPr algn="ctr"/>
            <a:r>
              <a:rPr lang="zh-CN" altLang="en-US"/>
              <a:t>外部时钟</a:t>
            </a:r>
            <a:endParaRPr lang="en-US" altLang="zh-CN"/>
          </a:p>
        </p:txBody>
      </p:sp>
      <p:sp>
        <p:nvSpPr>
          <p:cNvPr id="9" name="矩形 8"/>
          <p:cNvSpPr/>
          <p:nvPr/>
        </p:nvSpPr>
        <p:spPr>
          <a:xfrm>
            <a:off x="1569240" y="3724513"/>
            <a:ext cx="1396066"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ITRx</a:t>
            </a:r>
            <a:endParaRPr lang="en-US" altLang="zh-CN"/>
          </a:p>
          <a:p>
            <a:pPr algn="ctr"/>
            <a:r>
              <a:rPr lang="zh-CN" altLang="en-US"/>
              <a:t>其他定时器</a:t>
            </a:r>
            <a:endParaRPr lang="en-US" altLang="zh-CN"/>
          </a:p>
        </p:txBody>
      </p:sp>
      <p:sp>
        <p:nvSpPr>
          <p:cNvPr id="10" name="矩形 9"/>
          <p:cNvSpPr/>
          <p:nvPr/>
        </p:nvSpPr>
        <p:spPr>
          <a:xfrm>
            <a:off x="1569239" y="4519043"/>
            <a:ext cx="139606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TIx</a:t>
            </a:r>
            <a:endParaRPr lang="en-US" altLang="zh-CN"/>
          </a:p>
          <a:p>
            <a:pPr algn="ctr"/>
            <a:r>
              <a:rPr lang="zh-CN" altLang="en-US"/>
              <a:t>捕获通道</a:t>
            </a:r>
            <a:endParaRPr lang="en-US" altLang="zh-CN"/>
          </a:p>
        </p:txBody>
      </p:sp>
      <p:sp>
        <p:nvSpPr>
          <p:cNvPr id="20" name="矩形 19"/>
          <p:cNvSpPr/>
          <p:nvPr/>
        </p:nvSpPr>
        <p:spPr>
          <a:xfrm>
            <a:off x="1569239" y="2131153"/>
            <a:ext cx="1396065" cy="640936"/>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endParaRPr lang="en-US" altLang="zh-CN"/>
          </a:p>
          <a:p>
            <a:pPr algn="ctr"/>
            <a:r>
              <a:rPr lang="zh-CN" altLang="en-US"/>
              <a:t>内部时钟</a:t>
            </a:r>
            <a:endParaRPr lang="en-US" altLang="zh-CN"/>
          </a:p>
        </p:txBody>
      </p:sp>
      <p:sp>
        <p:nvSpPr>
          <p:cNvPr id="58" name="矩形 57"/>
          <p:cNvSpPr/>
          <p:nvPr/>
        </p:nvSpPr>
        <p:spPr>
          <a:xfrm>
            <a:off x="7673259" y="33059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59" name="矩形 58"/>
          <p:cNvSpPr/>
          <p:nvPr/>
        </p:nvSpPr>
        <p:spPr>
          <a:xfrm>
            <a:off x="5844212" y="3305998"/>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sp>
        <p:nvSpPr>
          <p:cNvPr id="2" name="梯形 1"/>
          <p:cNvSpPr/>
          <p:nvPr/>
        </p:nvSpPr>
        <p:spPr>
          <a:xfrm rot="5400000">
            <a:off x="3089346" y="3864913"/>
            <a:ext cx="1013576" cy="360134"/>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梯形 12"/>
          <p:cNvSpPr/>
          <p:nvPr/>
        </p:nvSpPr>
        <p:spPr>
          <a:xfrm rot="5400000">
            <a:off x="2673858" y="3083825"/>
            <a:ext cx="3835398" cy="1119334"/>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a:t>内部时</a:t>
            </a:r>
            <a:endParaRPr lang="en-US" altLang="zh-CN"/>
          </a:p>
          <a:p>
            <a:pPr algn="ctr"/>
            <a:r>
              <a:rPr lang="zh-CN" altLang="en-US"/>
              <a:t>钟模式</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2</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1</a:t>
            </a:r>
            <a:endParaRPr lang="en-US" altLang="zh-CN"/>
          </a:p>
          <a:p>
            <a:pPr algn="ctr"/>
            <a:endParaRPr lang="en-US" altLang="zh-CN"/>
          </a:p>
          <a:p>
            <a:pPr algn="ctr"/>
            <a:r>
              <a:rPr lang="zh-CN" altLang="en-US"/>
              <a:t>编码器</a:t>
            </a:r>
            <a:endParaRPr lang="en-US" altLang="zh-CN"/>
          </a:p>
          <a:p>
            <a:pPr algn="ctr"/>
            <a:r>
              <a:rPr lang="zh-CN" altLang="en-US"/>
              <a:t>模式</a:t>
            </a:r>
            <a:endParaRPr lang="zh-CN" altLang="en-US"/>
          </a:p>
        </p:txBody>
      </p:sp>
      <p:cxnSp>
        <p:nvCxnSpPr>
          <p:cNvPr id="7" name="直接箭头连接符 6"/>
          <p:cNvCxnSpPr>
            <a:stCxn id="8" idx="3"/>
          </p:cNvCxnSpPr>
          <p:nvPr/>
        </p:nvCxnSpPr>
        <p:spPr>
          <a:xfrm>
            <a:off x="2965304" y="3249427"/>
            <a:ext cx="10665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3"/>
          </p:cNvCxnSpPr>
          <p:nvPr/>
        </p:nvCxnSpPr>
        <p:spPr>
          <a:xfrm>
            <a:off x="2965306" y="4044981"/>
            <a:ext cx="45076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p:cNvCxnSpPr>
          <p:nvPr/>
        </p:nvCxnSpPr>
        <p:spPr>
          <a:xfrm flipV="1">
            <a:off x="2965306" y="4837287"/>
            <a:ext cx="1066584" cy="2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776202" y="4044980"/>
            <a:ext cx="2556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965305" y="2451622"/>
            <a:ext cx="106658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118511" y="3249426"/>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118510" y="3688804"/>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118510" y="4397909"/>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118509" y="4398629"/>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5151224" y="3643491"/>
            <a:ext cx="6938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58" idx="1"/>
          </p:cNvCxnSpPr>
          <p:nvPr/>
        </p:nvCxnSpPr>
        <p:spPr>
          <a:xfrm flipV="1">
            <a:off x="7320485" y="3643490"/>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箭头: 上下 53"/>
          <p:cNvSpPr/>
          <p:nvPr/>
        </p:nvSpPr>
        <p:spPr>
          <a:xfrm>
            <a:off x="8268241" y="2831778"/>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06631" y="2928235"/>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0" name="直接箭头连接符 59"/>
          <p:cNvCxnSpPr/>
          <p:nvPr/>
        </p:nvCxnSpPr>
        <p:spPr>
          <a:xfrm>
            <a:off x="1271683" y="3248703"/>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506631" y="4516819"/>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2" name="直接箭头连接符 61"/>
          <p:cNvCxnSpPr/>
          <p:nvPr/>
        </p:nvCxnSpPr>
        <p:spPr>
          <a:xfrm>
            <a:off x="1271683" y="4837287"/>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9843131"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64" name="直接箭头连接符 63"/>
          <p:cNvCxnSpPr/>
          <p:nvPr/>
        </p:nvCxnSpPr>
        <p:spPr>
          <a:xfrm>
            <a:off x="8503890" y="3071993"/>
            <a:ext cx="13392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3" idx="3"/>
            <a:endCxn id="5" idx="1"/>
          </p:cNvCxnSpPr>
          <p:nvPr/>
        </p:nvCxnSpPr>
        <p:spPr>
          <a:xfrm>
            <a:off x="10613927" y="3643489"/>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938939" y="4800192"/>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77" name="箭头: 右 76"/>
          <p:cNvSpPr/>
          <p:nvPr/>
        </p:nvSpPr>
        <p:spPr>
          <a:xfrm rot="16200000">
            <a:off x="7447242" y="4419375"/>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预分频器时序</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596000" y="916196"/>
            <a:ext cx="9000000" cy="4857433"/>
          </a:xfrm>
          <a:prstGeom prst="rect">
            <a:avLst/>
          </a:prstGeom>
        </p:spPr>
      </p:pic>
      <p:sp>
        <p:nvSpPr>
          <p:cNvPr id="7" name="文本框 6"/>
          <p:cNvSpPr txBox="1"/>
          <p:nvPr/>
        </p:nvSpPr>
        <p:spPr>
          <a:xfrm>
            <a:off x="570961" y="5852651"/>
            <a:ext cx="11050073"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计数器计数频率：</a:t>
            </a:r>
            <a:r>
              <a:rPr lang="en-US" altLang="zh-CN" sz="2800"/>
              <a:t>CK_CNT</a:t>
            </a:r>
            <a:r>
              <a:rPr lang="zh-CN" altLang="en-US" sz="2800"/>
              <a:t> </a:t>
            </a:r>
            <a:r>
              <a:rPr lang="en-US" altLang="zh-CN" sz="2800"/>
              <a:t>= CK_PSC</a:t>
            </a:r>
            <a:r>
              <a:rPr lang="zh-CN" altLang="en-US" sz="2800"/>
              <a:t> </a:t>
            </a:r>
            <a:r>
              <a:rPr lang="en-US" altLang="zh-CN" sz="2800"/>
              <a:t>/ (PSC</a:t>
            </a:r>
            <a:r>
              <a:rPr lang="zh-CN" altLang="en-US" sz="2800"/>
              <a:t> </a:t>
            </a:r>
            <a:r>
              <a:rPr lang="en-US" altLang="zh-CN" sz="2800"/>
              <a:t>+ 1)</a:t>
            </a:r>
            <a:endParaRPr lang="en-US" altLang="zh-CN" sz="2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167433"/>
            <a:ext cx="9000000" cy="3897566"/>
          </a:xfrm>
          <a:prstGeom prst="rect">
            <a:avLst/>
          </a:prstGeom>
        </p:spPr>
      </p:pic>
      <p:sp>
        <p:nvSpPr>
          <p:cNvPr id="8" name="文本框 7"/>
          <p:cNvSpPr txBox="1"/>
          <p:nvPr/>
        </p:nvSpPr>
        <p:spPr>
          <a:xfrm>
            <a:off x="570961" y="5223847"/>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计数器溢出频率：</a:t>
            </a:r>
            <a:r>
              <a:rPr lang="en-US" altLang="zh-CN" sz="2800"/>
              <a:t>CK_CNT_OV = CK_CNT / (ARR</a:t>
            </a:r>
            <a:r>
              <a:rPr lang="zh-CN" altLang="en-US" sz="2800"/>
              <a:t> </a:t>
            </a:r>
            <a:r>
              <a:rPr lang="en-US" altLang="zh-CN" sz="2800"/>
              <a:t>+ 1)</a:t>
            </a:r>
            <a:endParaRPr lang="en-US" altLang="zh-CN" sz="2800"/>
          </a:p>
          <a:p>
            <a:r>
              <a:rPr lang="en-US" altLang="zh-CN" sz="2800"/>
              <a:t>					       = CK_PSC / (PSC</a:t>
            </a:r>
            <a:r>
              <a:rPr lang="zh-CN" altLang="en-US" sz="2800"/>
              <a:t> </a:t>
            </a:r>
            <a:r>
              <a:rPr lang="en-US" altLang="zh-CN" sz="2800"/>
              <a:t>+ 1) / (ARR</a:t>
            </a:r>
            <a:r>
              <a:rPr lang="zh-CN" altLang="en-US" sz="2800"/>
              <a:t> </a:t>
            </a:r>
            <a:r>
              <a:rPr lang="en-US" altLang="zh-CN" sz="2800"/>
              <a:t>+ 1)</a:t>
            </a:r>
            <a:endParaRPr lang="en-US" altLang="zh-CN"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ARM</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ARM</a:t>
            </a:r>
            <a:r>
              <a:rPr lang="zh-CN" altLang="en-US" sz="2800"/>
              <a:t>既指</a:t>
            </a:r>
            <a:r>
              <a:rPr lang="en-US" altLang="zh-CN" sz="2800"/>
              <a:t>ARM</a:t>
            </a:r>
            <a:r>
              <a:rPr lang="zh-CN" altLang="en-US" sz="2800"/>
              <a:t>公司，也指</a:t>
            </a:r>
            <a:r>
              <a:rPr lang="en-US" altLang="zh-CN" sz="2800"/>
              <a:t>ARM</a:t>
            </a:r>
            <a:r>
              <a:rPr lang="zh-CN" altLang="en-US" sz="2800"/>
              <a:t>处理器内核</a:t>
            </a:r>
            <a:endParaRPr lang="en-US" altLang="zh-CN" sz="2800"/>
          </a:p>
          <a:p>
            <a:pPr marL="457200" indent="-457200">
              <a:buFont typeface="Arial" panose="02080604020202020204" pitchFamily="34" charset="0"/>
              <a:buChar char="•"/>
            </a:pPr>
            <a:r>
              <a:rPr lang="en-US" altLang="zh-CN" sz="2800"/>
              <a:t>ARM</a:t>
            </a:r>
            <a:r>
              <a:rPr lang="zh-CN" altLang="en-US" sz="2800"/>
              <a:t>公司是全球领先的半导体知识产权（</a:t>
            </a:r>
            <a:r>
              <a:rPr lang="en-US" altLang="zh-CN" sz="2800"/>
              <a:t>IP</a:t>
            </a:r>
            <a:r>
              <a:rPr lang="zh-CN" altLang="en-US" sz="2800"/>
              <a:t>）提供商，全世界超过</a:t>
            </a:r>
            <a:r>
              <a:rPr lang="en-US" altLang="zh-CN" sz="2800"/>
              <a:t>95%</a:t>
            </a:r>
            <a:r>
              <a:rPr lang="zh-CN" altLang="en-US" sz="2800"/>
              <a:t>的智能手机和平板电脑都采用</a:t>
            </a:r>
            <a:r>
              <a:rPr lang="en-US" altLang="zh-CN" sz="2800"/>
              <a:t>ARM</a:t>
            </a:r>
            <a:r>
              <a:rPr lang="zh-CN" altLang="en-US" sz="2800"/>
              <a:t>架构</a:t>
            </a:r>
            <a:endParaRPr lang="en-US" altLang="zh-CN" sz="2800"/>
          </a:p>
          <a:p>
            <a:pPr marL="457200" indent="-457200">
              <a:buFont typeface="Arial" panose="02080604020202020204" pitchFamily="34" charset="0"/>
              <a:buChar char="•"/>
            </a:pPr>
            <a:r>
              <a:rPr lang="en-US" altLang="zh-CN" sz="2800"/>
              <a:t>ARM</a:t>
            </a:r>
            <a:r>
              <a:rPr lang="zh-CN" altLang="en-US" sz="2800"/>
              <a:t>公司设计</a:t>
            </a:r>
            <a:r>
              <a:rPr lang="en-US" altLang="zh-CN" sz="2800"/>
              <a:t>ARM</a:t>
            </a:r>
            <a:r>
              <a:rPr lang="zh-CN" altLang="en-US" sz="2800"/>
              <a:t>内核，半导体厂商完善内核周边电路并生产芯片</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13052" y="3224239"/>
            <a:ext cx="5922693" cy="3476840"/>
          </a:xfrm>
          <a:prstGeom prst="rect">
            <a:avLst/>
          </a:prstGeom>
        </p:spPr>
      </p:pic>
      <p:sp>
        <p:nvSpPr>
          <p:cNvPr id="10" name="矩形 9"/>
          <p:cNvSpPr/>
          <p:nvPr/>
        </p:nvSpPr>
        <p:spPr>
          <a:xfrm>
            <a:off x="1073239" y="3541653"/>
            <a:ext cx="3704823" cy="2730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STM32</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1" name="矩形 10"/>
          <p:cNvSpPr/>
          <p:nvPr/>
        </p:nvSpPr>
        <p:spPr>
          <a:xfrm>
            <a:off x="1233622" y="4237484"/>
            <a:ext cx="1878169" cy="138414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ARM </a:t>
            </a:r>
            <a:endParaRPr lang="en-US" altLang="zh-CN"/>
          </a:p>
          <a:p>
            <a:pPr algn="ctr"/>
            <a:r>
              <a:rPr lang="en-US" altLang="zh-CN"/>
              <a:t>Cortex-M</a:t>
            </a:r>
            <a:endParaRPr lang="en-US" altLang="zh-CN"/>
          </a:p>
          <a:p>
            <a:pPr algn="ctr"/>
            <a:r>
              <a:rPr lang="zh-CN" altLang="en-US"/>
              <a:t>内核</a:t>
            </a:r>
            <a:endParaRPr lang="zh-CN" altLang="en-US"/>
          </a:p>
        </p:txBody>
      </p:sp>
      <p:sp>
        <p:nvSpPr>
          <p:cNvPr id="12" name="矩形 11"/>
          <p:cNvSpPr/>
          <p:nvPr/>
        </p:nvSpPr>
        <p:spPr>
          <a:xfrm>
            <a:off x="3500304" y="423748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存储器</a:t>
            </a:r>
            <a:endParaRPr lang="zh-CN" altLang="en-US"/>
          </a:p>
        </p:txBody>
      </p:sp>
      <p:sp>
        <p:nvSpPr>
          <p:cNvPr id="13" name="矩形 12"/>
          <p:cNvSpPr/>
          <p:nvPr/>
        </p:nvSpPr>
        <p:spPr>
          <a:xfrm>
            <a:off x="3500304" y="486244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外设</a:t>
            </a:r>
            <a:endParaRPr lang="zh-CN" altLang="en-US"/>
          </a:p>
        </p:txBody>
      </p:sp>
      <p:cxnSp>
        <p:nvCxnSpPr>
          <p:cNvPr id="15" name="直接箭头连接符 14"/>
          <p:cNvCxnSpPr>
            <a:stCxn id="12" idx="1"/>
          </p:cNvCxnSpPr>
          <p:nvPr/>
        </p:nvCxnSpPr>
        <p:spPr>
          <a:xfrm flipH="1" flipV="1">
            <a:off x="3111791" y="4474049"/>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flipH="1" flipV="1">
            <a:off x="3111791" y="5099008"/>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rot="5400000">
            <a:off x="3815921" y="5316971"/>
            <a:ext cx="473130"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计数器无预装时序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350466"/>
            <a:ext cx="9000000" cy="4875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计数器有预装时序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027289"/>
            <a:ext cx="9000000" cy="541463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RCC</a:t>
            </a:r>
            <a:r>
              <a:rPr lang="zh-CN" altLang="en-US" sz="3200">
                <a:latin typeface="等线" panose="02010600030101010101" pitchFamily="2" charset="-122"/>
                <a:ea typeface="等线" panose="02010600030101010101" pitchFamily="2" charset="-122"/>
              </a:rPr>
              <a:t>时钟树</a:t>
            </a:r>
            <a:endParaRPr lang="zh-CN" altLang="en-US" sz="320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616694" y="984042"/>
            <a:ext cx="4958609" cy="5400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OC</a:t>
            </a:r>
            <a:r>
              <a:rPr lang="zh-CN" altLang="en-US" sz="2800"/>
              <a:t>（</a:t>
            </a:r>
            <a:r>
              <a:rPr lang="en-US" altLang="zh-CN" sz="2800"/>
              <a:t>Output Compare</a:t>
            </a:r>
            <a:r>
              <a:rPr lang="zh-CN" altLang="en-US" sz="2800"/>
              <a:t>）输出比较</a:t>
            </a:r>
            <a:endParaRPr lang="en-US" altLang="zh-CN" sz="2800"/>
          </a:p>
          <a:p>
            <a:pPr marL="457200" indent="-457200">
              <a:buFont typeface="Arial" panose="02080604020202020204" pitchFamily="34" charset="0"/>
              <a:buChar char="•"/>
            </a:pPr>
            <a:r>
              <a:rPr lang="zh-CN" altLang="en-US" sz="2800"/>
              <a:t>输出比较可以通过比较</a:t>
            </a:r>
            <a:r>
              <a:rPr lang="en-US" altLang="zh-CN" sz="2800"/>
              <a:t>CNT</a:t>
            </a:r>
            <a:r>
              <a:rPr lang="zh-CN" altLang="en-US" sz="2800"/>
              <a:t>与</a:t>
            </a:r>
            <a:r>
              <a:rPr lang="en-US" altLang="zh-CN" sz="2800"/>
              <a:t>CCR</a:t>
            </a:r>
            <a:r>
              <a:rPr lang="zh-CN" altLang="en-US" sz="2800"/>
              <a:t>寄存器值的关系，来对输出电平进行置</a:t>
            </a:r>
            <a:r>
              <a:rPr lang="en-US" altLang="zh-CN" sz="2800"/>
              <a:t>1</a:t>
            </a:r>
            <a:r>
              <a:rPr lang="zh-CN" altLang="en-US" sz="2800"/>
              <a:t>、置</a:t>
            </a:r>
            <a:r>
              <a:rPr lang="en-US" altLang="zh-CN" sz="2800"/>
              <a:t>0</a:t>
            </a:r>
            <a:r>
              <a:rPr lang="zh-CN" altLang="en-US" sz="2800"/>
              <a:t>或翻转的操作，用于输出一定频率和占空比的</a:t>
            </a:r>
            <a:r>
              <a:rPr lang="en-US" altLang="zh-CN" sz="2800"/>
              <a:t>PWM</a:t>
            </a:r>
            <a:r>
              <a:rPr lang="zh-CN" altLang="en-US" sz="2800"/>
              <a:t>波形</a:t>
            </a:r>
            <a:endParaRPr lang="en-US" altLang="zh-CN" sz="2800"/>
          </a:p>
          <a:p>
            <a:pPr marL="457200" indent="-457200">
              <a:buFont typeface="Arial" panose="02080604020202020204" pitchFamily="34" charset="0"/>
              <a:buChar char="•"/>
            </a:pPr>
            <a:r>
              <a:rPr lang="zh-CN" altLang="en-US" sz="2800"/>
              <a:t>每个高级定时器和通用定时器都拥有</a:t>
            </a:r>
            <a:r>
              <a:rPr lang="en-US" altLang="zh-CN" sz="2800"/>
              <a:t>4</a:t>
            </a:r>
            <a:r>
              <a:rPr lang="zh-CN" altLang="en-US" sz="2800"/>
              <a:t>个输出比较通道</a:t>
            </a:r>
            <a:endParaRPr lang="en-US" altLang="zh-CN" sz="2800"/>
          </a:p>
          <a:p>
            <a:pPr marL="457200" indent="-457200">
              <a:buFont typeface="Arial" panose="02080604020202020204" pitchFamily="34" charset="0"/>
              <a:buChar char="•"/>
            </a:pPr>
            <a:r>
              <a:rPr lang="zh-CN" altLang="en-US" sz="2800"/>
              <a:t>高级定时器的前</a:t>
            </a:r>
            <a:r>
              <a:rPr lang="en-US" altLang="zh-CN" sz="2800"/>
              <a:t>3</a:t>
            </a:r>
            <a:r>
              <a:rPr lang="zh-CN" altLang="en-US" sz="2800"/>
              <a:t>个通道额外拥有死区生成和互补输出的功能</a:t>
            </a:r>
            <a:endParaRPr lang="en-US" altLang="zh-CN" sz="2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PWM</a:t>
            </a:r>
            <a:r>
              <a:rPr lang="zh-CN" altLang="en-US" sz="2800"/>
              <a:t>（</a:t>
            </a:r>
            <a:r>
              <a:rPr lang="en-US" altLang="zh-CN" sz="2800"/>
              <a:t>Pulse Width Modulation</a:t>
            </a:r>
            <a:r>
              <a:rPr lang="zh-CN" altLang="en-US" sz="2800"/>
              <a:t>）脉冲宽度调制</a:t>
            </a:r>
            <a:endParaRPr lang="en-US" altLang="zh-CN" sz="2800"/>
          </a:p>
          <a:p>
            <a:pPr marL="457200" indent="-457200">
              <a:buFont typeface="Arial" panose="02080604020202020204" pitchFamily="34" charset="0"/>
              <a:buChar char="•"/>
            </a:pPr>
            <a:r>
              <a:rPr lang="zh-CN" altLang="en-US" sz="2800"/>
              <a:t>在具有惯性的系统中，可以通过对一系列脉冲的宽度进行调制，来等效地获得所需要的模拟参量，常应用于电机控速等领域</a:t>
            </a:r>
            <a:endParaRPr lang="en-US" altLang="zh-CN" sz="2800"/>
          </a:p>
          <a:p>
            <a:pPr marL="457200" indent="-457200">
              <a:buFont typeface="Arial" panose="02080604020202020204" pitchFamily="34" charset="0"/>
              <a:buChar char="•"/>
            </a:pPr>
            <a:r>
              <a:rPr lang="en-US" altLang="zh-CN" sz="2800"/>
              <a:t>PWM</a:t>
            </a:r>
            <a:r>
              <a:rPr lang="zh-CN" altLang="en-US" sz="2800"/>
              <a:t>参数：</a:t>
            </a:r>
            <a:endParaRPr lang="en-US" altLang="zh-CN" sz="2800"/>
          </a:p>
          <a:p>
            <a:r>
              <a:rPr lang="en-US" altLang="zh-CN" sz="2800"/>
              <a:t>     </a:t>
            </a:r>
            <a:r>
              <a:rPr lang="zh-CN" altLang="en-US" sz="2800"/>
              <a:t>频率 </a:t>
            </a:r>
            <a:r>
              <a:rPr lang="en-US" altLang="zh-CN" sz="2800"/>
              <a:t>= 1 / T</a:t>
            </a:r>
            <a:r>
              <a:rPr lang="en-US" altLang="zh-CN" sz="2800" baseline="-25000"/>
              <a:t>S            </a:t>
            </a:r>
            <a:r>
              <a:rPr lang="zh-CN" altLang="en-US" sz="2800"/>
              <a:t>占空比 </a:t>
            </a:r>
            <a:r>
              <a:rPr lang="en-US" altLang="zh-CN" sz="2800"/>
              <a:t>= T</a:t>
            </a:r>
            <a:r>
              <a:rPr lang="en-US" altLang="zh-CN" sz="2800" baseline="-25000"/>
              <a:t>ON </a:t>
            </a:r>
            <a:r>
              <a:rPr lang="en-US" altLang="zh-CN" sz="2800"/>
              <a:t>/ T</a:t>
            </a:r>
            <a:r>
              <a:rPr lang="en-US" altLang="zh-CN" sz="2800" baseline="-25000"/>
              <a:t>S           </a:t>
            </a:r>
            <a:r>
              <a:rPr lang="zh-CN" altLang="en-US" sz="2800"/>
              <a:t>分辨率 </a:t>
            </a:r>
            <a:r>
              <a:rPr lang="en-US" altLang="zh-CN" sz="2800"/>
              <a:t>= </a:t>
            </a:r>
            <a:r>
              <a:rPr lang="zh-CN" altLang="en-US" sz="2800"/>
              <a:t>占空比变化步距</a:t>
            </a:r>
            <a:endParaRPr lang="en-US" altLang="zh-CN" sz="2800" baseline="-250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1395" y="3703190"/>
            <a:ext cx="4974605" cy="2501680"/>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5476" r="17058" b="31270"/>
          <a:stretch>
            <a:fillRect/>
          </a:stretch>
        </p:blipFill>
        <p:spPr>
          <a:xfrm>
            <a:off x="6568068" y="3703190"/>
            <a:ext cx="4581314" cy="25016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rPr>
              <a:t>(</a:t>
            </a:r>
            <a:r>
              <a:rPr lang="zh-CN" altLang="en-US" sz="3200">
                <a:latin typeface="等线" panose="02010600030101010101" pitchFamily="2" charset="-122"/>
              </a:rPr>
              <a:t>高级</a:t>
            </a:r>
            <a:r>
              <a:rPr lang="en-US" altLang="zh-CN" sz="3200">
                <a:latin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328649"/>
            <a:ext cx="9000000" cy="48507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通用</a:t>
            </a:r>
            <a:r>
              <a:rPr lang="en-US" altLang="zh-CN" sz="3200">
                <a:latin typeface="等线" panose="02010600030101010101" pitchFamily="2" charset="-122"/>
                <a:ea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738231"/>
            <a:ext cx="9000000" cy="391714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输出比较模式</a:t>
            </a:r>
            <a:endParaRPr lang="zh-CN" altLang="en-US" sz="3200">
              <a:latin typeface="等线" panose="02010600030101010101" pitchFamily="2" charset="-122"/>
              <a:ea typeface="等线" panose="02010600030101010101" pitchFamily="2" charset="-122"/>
            </a:endParaRPr>
          </a:p>
        </p:txBody>
      </p:sp>
      <p:graphicFrame>
        <p:nvGraphicFramePr>
          <p:cNvPr id="5" name="表格 2"/>
          <p:cNvGraphicFramePr>
            <a:graphicFrameLocks noGrp="1"/>
          </p:cNvGraphicFramePr>
          <p:nvPr/>
        </p:nvGraphicFramePr>
        <p:xfrm>
          <a:off x="674212" y="1108844"/>
          <a:ext cx="10843576" cy="4895331"/>
        </p:xfrm>
        <a:graphic>
          <a:graphicData uri="http://schemas.openxmlformats.org/drawingml/2006/table">
            <a:tbl>
              <a:tblPr firstRow="1" bandRow="1">
                <a:tableStyleId>{93296810-A885-4BE3-A3E7-6D5BEEA58F35}</a:tableStyleId>
              </a:tblPr>
              <a:tblGrid>
                <a:gridCol w="2309176"/>
                <a:gridCol w="8534400"/>
              </a:tblGrid>
              <a:tr h="431331">
                <a:tc>
                  <a:txBody>
                    <a:bodyPr/>
                    <a:lstStyle/>
                    <a:p>
                      <a:pPr algn="ctr"/>
                      <a:r>
                        <a:rPr lang="zh-CN" altLang="en-US" sz="2000"/>
                        <a:t>模式</a:t>
                      </a:r>
                      <a:endParaRPr lang="zh-CN" altLang="en-US" sz="2000"/>
                    </a:p>
                  </a:txBody>
                  <a:tcPr anchor="ctr"/>
                </a:tc>
                <a:tc>
                  <a:txBody>
                    <a:bodyPr/>
                    <a:lstStyle/>
                    <a:p>
                      <a:pPr algn="ctr"/>
                      <a:r>
                        <a:rPr lang="zh-CN" altLang="en-US" sz="2000"/>
                        <a:t>描述</a:t>
                      </a:r>
                      <a:endParaRPr lang="zh-CN" altLang="en-US" sz="2000"/>
                    </a:p>
                  </a:txBody>
                  <a:tcPr anchor="ctr"/>
                </a:tc>
              </a:tr>
              <a:tr h="468000">
                <a:tc>
                  <a:txBody>
                    <a:bodyPr/>
                    <a:lstStyle/>
                    <a:p>
                      <a:pPr algn="ctr"/>
                      <a:r>
                        <a:rPr lang="zh-CN" altLang="en-US" sz="2000"/>
                        <a:t>冻结</a:t>
                      </a:r>
                      <a:endParaRPr lang="zh-CN" altLang="en-US" sz="2000"/>
                    </a:p>
                  </a:txBody>
                  <a:tcPr anchor="ctr"/>
                </a:tc>
                <a:tc>
                  <a:txBody>
                    <a:bodyPr/>
                    <a:lstStyle/>
                    <a:p>
                      <a:pPr algn="ctr"/>
                      <a:r>
                        <a:rPr lang="en-US" altLang="zh-CN" sz="2000"/>
                        <a:t>CNT=CCR</a:t>
                      </a:r>
                      <a:r>
                        <a:rPr lang="zh-CN" altLang="en-US" sz="2000"/>
                        <a:t>时，</a:t>
                      </a:r>
                      <a:r>
                        <a:rPr lang="en-US" altLang="zh-CN" sz="2000"/>
                        <a:t>REF</a:t>
                      </a:r>
                      <a:r>
                        <a:rPr lang="zh-CN" altLang="en-US" sz="2000"/>
                        <a:t>保持为原状态</a:t>
                      </a:r>
                      <a:endParaRPr lang="zh-CN" altLang="en-US" sz="2000"/>
                    </a:p>
                  </a:txBody>
                  <a:tcPr anchor="ctr"/>
                </a:tc>
              </a:tr>
              <a:tr h="468000">
                <a:tc>
                  <a:txBody>
                    <a:bodyPr/>
                    <a:lstStyle/>
                    <a:p>
                      <a:pPr algn="ctr"/>
                      <a:r>
                        <a:rPr lang="zh-CN" altLang="en-US" sz="2000"/>
                        <a:t>匹配时置有效电平</a:t>
                      </a:r>
                      <a:endParaRPr lang="zh-CN" altLang="en-US" sz="2000"/>
                    </a:p>
                  </a:txBody>
                  <a:tcPr anchor="ctr"/>
                </a:tc>
                <a:tc>
                  <a:txBody>
                    <a:bodyPr/>
                    <a:lstStyle/>
                    <a:p>
                      <a:pPr algn="ctr"/>
                      <a:r>
                        <a:rPr lang="en-US" altLang="zh-CN" sz="2000"/>
                        <a:t>CNT=CCR</a:t>
                      </a:r>
                      <a:r>
                        <a:rPr lang="zh-CN" altLang="en-US" sz="2000"/>
                        <a:t>时，</a:t>
                      </a:r>
                      <a:r>
                        <a:rPr lang="en-US" altLang="zh-CN" sz="2000"/>
                        <a:t>REF</a:t>
                      </a:r>
                      <a:r>
                        <a:rPr lang="zh-CN" altLang="en-US" sz="2000"/>
                        <a:t>置有效电平</a:t>
                      </a:r>
                      <a:endParaRPr lang="zh-CN" altLang="en-US" sz="2000"/>
                    </a:p>
                  </a:txBody>
                  <a:tcPr anchor="ctr"/>
                </a:tc>
              </a:tr>
              <a:tr h="468000">
                <a:tc>
                  <a:txBody>
                    <a:bodyPr/>
                    <a:lstStyle/>
                    <a:p>
                      <a:pPr algn="ctr"/>
                      <a:r>
                        <a:rPr lang="zh-CN" altLang="en-US" sz="2000"/>
                        <a:t>匹配时置无效电平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CNT=CCR</a:t>
                      </a:r>
                      <a:r>
                        <a:rPr lang="zh-CN" altLang="en-US" sz="2000"/>
                        <a:t>时，</a:t>
                      </a:r>
                      <a:r>
                        <a:rPr lang="en-US" altLang="zh-CN" sz="2000"/>
                        <a:t>REF</a:t>
                      </a:r>
                      <a:r>
                        <a:rPr lang="zh-CN" altLang="en-US" sz="2000"/>
                        <a:t>置无效电平</a:t>
                      </a:r>
                      <a:endParaRPr lang="zh-CN" altLang="en-US" sz="2000"/>
                    </a:p>
                  </a:txBody>
                  <a:tcPr anchor="ctr"/>
                </a:tc>
              </a:tr>
              <a:tr h="468000">
                <a:tc>
                  <a:txBody>
                    <a:bodyPr/>
                    <a:lstStyle/>
                    <a:p>
                      <a:pPr algn="ctr"/>
                      <a:r>
                        <a:rPr lang="zh-CN" altLang="en-US" sz="2000"/>
                        <a:t>匹配时电平翻转</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CNT=CCR</a:t>
                      </a:r>
                      <a:r>
                        <a:rPr lang="zh-CN" altLang="en-US" sz="2000"/>
                        <a:t>时，</a:t>
                      </a:r>
                      <a:r>
                        <a:rPr lang="en-US" altLang="zh-CN" sz="2000"/>
                        <a:t>REF</a:t>
                      </a:r>
                      <a:r>
                        <a:rPr lang="zh-CN" altLang="en-US" sz="2000"/>
                        <a:t>电平翻转</a:t>
                      </a:r>
                      <a:endParaRPr lang="zh-CN" altLang="en-US" sz="2000"/>
                    </a:p>
                  </a:txBody>
                  <a:tcPr anchor="ctr"/>
                </a:tc>
              </a:tr>
              <a:tr h="468000">
                <a:tc>
                  <a:txBody>
                    <a:bodyPr/>
                    <a:lstStyle/>
                    <a:p>
                      <a:pPr algn="ctr"/>
                      <a:r>
                        <a:rPr lang="zh-CN" altLang="en-US" sz="2000"/>
                        <a:t>强制为无效电平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强制为无效电平</a:t>
                      </a:r>
                      <a:endParaRPr lang="zh-CN" altLang="en-US" sz="2000"/>
                    </a:p>
                  </a:txBody>
                  <a:tcPr anchor="ctr"/>
                </a:tc>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强制为有效电平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强制为有效电平</a:t>
                      </a:r>
                      <a:endParaRPr lang="zh-CN" altLang="en-US" sz="2000"/>
                    </a:p>
                  </a:txBody>
                  <a:tcPr anchor="ctr"/>
                </a:tc>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PWM</a:t>
                      </a:r>
                      <a:r>
                        <a:rPr lang="zh-CN" altLang="en-US" sz="2000"/>
                        <a:t>模式</a:t>
                      </a:r>
                      <a:r>
                        <a:rPr lang="en-US" altLang="zh-CN" sz="2000"/>
                        <a:t>1</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向下计数：</a:t>
                      </a:r>
                      <a:r>
                        <a:rPr lang="en-US" altLang="zh-CN" sz="2000"/>
                        <a:t>CNT&gt;CCR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txBody>
                  <a:tcPr anchor="ctr"/>
                </a:tc>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PWM</a:t>
                      </a:r>
                      <a:r>
                        <a:rPr lang="zh-CN" altLang="en-US" sz="2000"/>
                        <a:t>模式</a:t>
                      </a:r>
                      <a:r>
                        <a:rPr lang="en-US" altLang="zh-CN" sz="2000"/>
                        <a:t>2</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向下计数：</a:t>
                      </a:r>
                      <a:r>
                        <a:rPr lang="en-US" altLang="zh-CN" sz="2000"/>
                        <a:t>CNT&gt;CCR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txBody>
                  <a:tcPr anchor="ct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51207"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3042119"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3042117"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1213070"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39424"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2689343"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689343" y="4206844"/>
            <a:ext cx="765692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输出比较单元</a:t>
            </a:r>
            <a:r>
              <a:rPr lang="en-US" altLang="zh-CN"/>
              <a:t>×4</a:t>
            </a:r>
            <a:endParaRPr lang="en-US" altLang="zh-CN"/>
          </a:p>
        </p:txBody>
      </p:sp>
      <p:sp>
        <p:nvSpPr>
          <p:cNvPr id="29" name="箭头: 上下 28"/>
          <p:cNvSpPr/>
          <p:nvPr/>
        </p:nvSpPr>
        <p:spPr>
          <a:xfrm>
            <a:off x="3637099"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042117" y="4551836"/>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a:t>
            </a:r>
            <a:endParaRPr lang="en-US" altLang="zh-CN"/>
          </a:p>
          <a:p>
            <a:pPr algn="ctr"/>
            <a:r>
              <a:rPr lang="zh-CN" altLang="en-US"/>
              <a:t>捕获</a:t>
            </a:r>
            <a:r>
              <a:rPr lang="en-US" altLang="zh-CN"/>
              <a:t>/</a:t>
            </a:r>
            <a:r>
              <a:rPr lang="zh-CN" altLang="en-US"/>
              <a:t>比较器</a:t>
            </a:r>
            <a:endParaRPr lang="en-US" altLang="zh-CN"/>
          </a:p>
        </p:txBody>
      </p:sp>
      <p:sp>
        <p:nvSpPr>
          <p:cNvPr id="41" name="箭头: 上下 40"/>
          <p:cNvSpPr/>
          <p:nvPr/>
        </p:nvSpPr>
        <p:spPr>
          <a:xfrm>
            <a:off x="3637099" y="3732626"/>
            <a:ext cx="308674" cy="8192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a:off x="4514574" y="4862691"/>
            <a:ext cx="3858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4889722" y="4542223"/>
            <a:ext cx="334624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CNT&lt;CCR</a:t>
            </a:r>
            <a:r>
              <a:rPr lang="zh-CN" altLang="en-US"/>
              <a:t>时，</a:t>
            </a:r>
            <a:r>
              <a:rPr lang="en-US" altLang="zh-CN"/>
              <a:t>REF</a:t>
            </a:r>
            <a:r>
              <a:rPr lang="zh-CN" altLang="en-US"/>
              <a:t>置有效电平</a:t>
            </a:r>
            <a:endParaRPr lang="en-US" altLang="zh-CN"/>
          </a:p>
          <a:p>
            <a:pPr algn="ctr"/>
            <a:r>
              <a:rPr lang="en-US" altLang="zh-CN"/>
              <a:t>CNT</a:t>
            </a:r>
            <a:r>
              <a:rPr lang="zh-CN" altLang="en-US"/>
              <a:t>≥</a:t>
            </a:r>
            <a:r>
              <a:rPr lang="en-US" altLang="zh-CN"/>
              <a:t>CCR</a:t>
            </a:r>
            <a:r>
              <a:rPr lang="zh-CN" altLang="en-US"/>
              <a:t>时，</a:t>
            </a:r>
            <a:r>
              <a:rPr lang="en-US" altLang="zh-CN"/>
              <a:t>REF</a:t>
            </a:r>
            <a:r>
              <a:rPr lang="zh-CN" altLang="en-US"/>
              <a:t>置无效电平</a:t>
            </a:r>
            <a:endParaRPr lang="en-US" altLang="zh-CN"/>
          </a:p>
        </p:txBody>
      </p:sp>
      <p:cxnSp>
        <p:nvCxnSpPr>
          <p:cNvPr id="46" name="直接箭头连接符 45"/>
          <p:cNvCxnSpPr/>
          <p:nvPr/>
        </p:nvCxnSpPr>
        <p:spPr>
          <a:xfrm>
            <a:off x="8235967" y="4862691"/>
            <a:ext cx="62421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8082846" y="4502972"/>
            <a:ext cx="930459" cy="369332"/>
          </a:xfrm>
          <a:prstGeom prst="rect">
            <a:avLst/>
          </a:prstGeom>
          <a:noFill/>
        </p:spPr>
        <p:txBody>
          <a:bodyPr wrap="square" rtlCol="0">
            <a:spAutoFit/>
          </a:bodyPr>
          <a:lstStyle/>
          <a:p>
            <a:pPr algn="ctr"/>
            <a:r>
              <a:rPr lang="en-US" altLang="zh-CN"/>
              <a:t>REF</a:t>
            </a:r>
            <a:endParaRPr lang="en-US" altLang="zh-CN" sz="2800"/>
          </a:p>
        </p:txBody>
      </p:sp>
      <p:sp>
        <p:nvSpPr>
          <p:cNvPr id="50" name="矩形 49"/>
          <p:cNvSpPr/>
          <p:nvPr/>
        </p:nvSpPr>
        <p:spPr>
          <a:xfrm>
            <a:off x="8857165" y="4551836"/>
            <a:ext cx="120688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极性选择</a:t>
            </a:r>
            <a:endParaRPr lang="en-US" altLang="zh-CN"/>
          </a:p>
          <a:p>
            <a:pPr algn="ctr"/>
            <a:r>
              <a:rPr lang="zh-CN" altLang="en-US"/>
              <a:t>输出使能</a:t>
            </a:r>
            <a:endParaRPr lang="en-US" altLang="zh-CN"/>
          </a:p>
        </p:txBody>
      </p:sp>
      <p:sp>
        <p:nvSpPr>
          <p:cNvPr id="54" name="矩形 53"/>
          <p:cNvSpPr/>
          <p:nvPr/>
        </p:nvSpPr>
        <p:spPr>
          <a:xfrm>
            <a:off x="10584990" y="454222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55" name="直接箭头连接符 54"/>
          <p:cNvCxnSpPr>
            <a:endCxn id="54" idx="1"/>
          </p:cNvCxnSpPr>
          <p:nvPr/>
        </p:nvCxnSpPr>
        <p:spPr>
          <a:xfrm>
            <a:off x="10064046" y="4862691"/>
            <a:ext cx="520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5253185" y="171065"/>
            <a:ext cx="6525664" cy="3705699"/>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10" name="组合 109"/>
          <p:cNvGrpSpPr/>
          <p:nvPr/>
        </p:nvGrpSpPr>
        <p:grpSpPr>
          <a:xfrm>
            <a:off x="5671005" y="467637"/>
            <a:ext cx="5481138" cy="3105150"/>
            <a:chOff x="5674490" y="417247"/>
            <a:chExt cx="5481138" cy="3105150"/>
          </a:xfrm>
        </p:grpSpPr>
        <p:grpSp>
          <p:nvGrpSpPr>
            <p:cNvPr id="111" name="组合 110"/>
            <p:cNvGrpSpPr/>
            <p:nvPr/>
          </p:nvGrpSpPr>
          <p:grpSpPr>
            <a:xfrm>
              <a:off x="6152445" y="417247"/>
              <a:ext cx="5003183" cy="3105150"/>
              <a:chOff x="4723089" y="3222064"/>
              <a:chExt cx="5003183" cy="3105150"/>
            </a:xfrm>
          </p:grpSpPr>
          <p:cxnSp>
            <p:nvCxnSpPr>
              <p:cNvPr id="115" name="直接箭头连接符 114"/>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22" name="直接箭头连接符 121"/>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129" name="直接箭头连接符 128"/>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0" name="直接箭头连接符 129"/>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112" name="文本框 111"/>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113" name="文本框 112"/>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14" name="文本框 113"/>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
        <p:nvSpPr>
          <p:cNvPr id="56" name="矩形 55"/>
          <p:cNvSpPr/>
          <p:nvPr/>
        </p:nvSpPr>
        <p:spPr>
          <a:xfrm>
            <a:off x="856274" y="455183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57" name="箭头: 右 56"/>
          <p:cNvSpPr/>
          <p:nvPr/>
        </p:nvSpPr>
        <p:spPr>
          <a:xfrm rot="16200000">
            <a:off x="1364577" y="4171019"/>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参数计算</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4730641"/>
            <a:ext cx="11050073" cy="1384995"/>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PWM</a:t>
            </a:r>
            <a:r>
              <a:rPr lang="zh-CN" altLang="en-US" sz="2800"/>
              <a:t>频率：</a:t>
            </a:r>
            <a:r>
              <a:rPr lang="en-US" altLang="zh-CN" sz="2800"/>
              <a:t>	Freq = CK_PSC / (PSC</a:t>
            </a:r>
            <a:r>
              <a:rPr lang="zh-CN" altLang="en-US" sz="2800"/>
              <a:t> </a:t>
            </a:r>
            <a:r>
              <a:rPr lang="en-US" altLang="zh-CN" sz="2800"/>
              <a:t>+ 1) / (ARR</a:t>
            </a:r>
            <a:r>
              <a:rPr lang="zh-CN" altLang="en-US" sz="2800"/>
              <a:t> </a:t>
            </a:r>
            <a:r>
              <a:rPr lang="en-US" altLang="zh-CN" sz="2800"/>
              <a:t>+ 1)</a:t>
            </a:r>
            <a:endParaRPr lang="en-US" altLang="zh-CN" sz="2800"/>
          </a:p>
          <a:p>
            <a:pPr marL="457200" indent="-457200">
              <a:buFont typeface="Arial" panose="02080604020202020204" pitchFamily="34" charset="0"/>
              <a:buChar char="•"/>
            </a:pPr>
            <a:r>
              <a:rPr lang="en-US" altLang="zh-CN" sz="2800"/>
              <a:t>PWM</a:t>
            </a:r>
            <a:r>
              <a:rPr lang="zh-CN" altLang="en-US" sz="2800"/>
              <a:t>占空比：</a:t>
            </a:r>
            <a:r>
              <a:rPr lang="en-US" altLang="zh-CN" sz="2800"/>
              <a:t>	Duty = CCR / (ARR</a:t>
            </a:r>
            <a:r>
              <a:rPr lang="zh-CN" altLang="en-US" sz="2800"/>
              <a:t> </a:t>
            </a:r>
            <a:r>
              <a:rPr lang="en-US" altLang="zh-CN" sz="2800"/>
              <a:t>+ 1)</a:t>
            </a:r>
            <a:endParaRPr lang="en-US" altLang="zh-CN" sz="2800"/>
          </a:p>
          <a:p>
            <a:pPr marL="457200" indent="-457200">
              <a:buFont typeface="Arial" panose="02080604020202020204" pitchFamily="34" charset="0"/>
              <a:buChar char="•"/>
            </a:pPr>
            <a:r>
              <a:rPr lang="en-US" altLang="zh-CN" sz="2800"/>
              <a:t>PWM</a:t>
            </a:r>
            <a:r>
              <a:rPr lang="zh-CN" altLang="en-US" sz="2800"/>
              <a:t>分辨率：</a:t>
            </a:r>
            <a:r>
              <a:rPr lang="en-US" altLang="zh-CN" sz="2800"/>
              <a:t>	Reso = 1 / (ARR</a:t>
            </a:r>
            <a:r>
              <a:rPr lang="zh-CN" altLang="en-US" sz="2800"/>
              <a:t> </a:t>
            </a:r>
            <a:r>
              <a:rPr lang="en-US" altLang="zh-CN" sz="2800"/>
              <a:t>+ 1)</a:t>
            </a:r>
            <a:endParaRPr lang="en-US" altLang="zh-CN" sz="2800"/>
          </a:p>
        </p:txBody>
      </p:sp>
      <p:grpSp>
        <p:nvGrpSpPr>
          <p:cNvPr id="5" name="组合 4"/>
          <p:cNvGrpSpPr/>
          <p:nvPr/>
        </p:nvGrpSpPr>
        <p:grpSpPr>
          <a:xfrm>
            <a:off x="3355430" y="1186233"/>
            <a:ext cx="5481138" cy="3105150"/>
            <a:chOff x="5674490" y="417247"/>
            <a:chExt cx="5481138" cy="3105150"/>
          </a:xfrm>
        </p:grpSpPr>
        <p:grpSp>
          <p:nvGrpSpPr>
            <p:cNvPr id="7" name="组合 6"/>
            <p:cNvGrpSpPr/>
            <p:nvPr/>
          </p:nvGrpSpPr>
          <p:grpSpPr>
            <a:xfrm>
              <a:off x="6152445" y="417247"/>
              <a:ext cx="5003183" cy="3105150"/>
              <a:chOff x="4723089" y="3222064"/>
              <a:chExt cx="5003183" cy="3105150"/>
            </a:xfrm>
          </p:grpSpPr>
          <p:cxnSp>
            <p:nvCxnSpPr>
              <p:cNvPr id="11" name="直接箭头连接符 10"/>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8" name="文本框 7"/>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9" name="文本框 8"/>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0" name="文本框 9"/>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STM32F103C8T6</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5205369" cy="3108543"/>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系列：主流系列</a:t>
            </a:r>
            <a:r>
              <a:rPr lang="en-US" altLang="zh-CN" sz="2800"/>
              <a:t>STM32F1</a:t>
            </a:r>
            <a:endParaRPr lang="en-US" altLang="zh-CN" sz="2800"/>
          </a:p>
          <a:p>
            <a:pPr marL="457200" indent="-457200">
              <a:buFont typeface="Arial" panose="02080604020202020204" pitchFamily="34" charset="0"/>
              <a:buChar char="•"/>
            </a:pPr>
            <a:r>
              <a:rPr lang="zh-CN" altLang="en-US" sz="2800"/>
              <a:t>内核：</a:t>
            </a:r>
            <a:r>
              <a:rPr lang="en-US" altLang="zh-CN" sz="2800"/>
              <a:t>ARM Cortex-M3</a:t>
            </a:r>
            <a:endParaRPr lang="en-US" altLang="zh-CN" sz="2800"/>
          </a:p>
          <a:p>
            <a:pPr marL="457200" indent="-457200">
              <a:buFont typeface="Arial" panose="02080604020202020204" pitchFamily="34" charset="0"/>
              <a:buChar char="•"/>
            </a:pPr>
            <a:r>
              <a:rPr lang="zh-CN" altLang="en-US" sz="2800"/>
              <a:t>主频：</a:t>
            </a:r>
            <a:r>
              <a:rPr lang="en-US" altLang="zh-CN" sz="2800"/>
              <a:t>72MHz</a:t>
            </a:r>
            <a:endParaRPr lang="en-US" altLang="zh-CN" sz="2800"/>
          </a:p>
          <a:p>
            <a:pPr marL="457200" indent="-457200">
              <a:buFont typeface="Arial" panose="02080604020202020204" pitchFamily="34" charset="0"/>
              <a:buChar char="•"/>
            </a:pPr>
            <a:r>
              <a:rPr lang="en-US" altLang="zh-CN" sz="2800"/>
              <a:t>RAM</a:t>
            </a:r>
            <a:r>
              <a:rPr lang="zh-CN" altLang="en-US" sz="2800"/>
              <a:t>：</a:t>
            </a:r>
            <a:r>
              <a:rPr lang="en-US" altLang="zh-CN" sz="2800"/>
              <a:t>20K</a:t>
            </a:r>
            <a:r>
              <a:rPr lang="zh-CN" altLang="en-US" sz="2800"/>
              <a:t>（</a:t>
            </a:r>
            <a:r>
              <a:rPr lang="en-US" altLang="zh-CN" sz="2800"/>
              <a:t>SRAM</a:t>
            </a:r>
            <a:r>
              <a:rPr lang="zh-CN" altLang="en-US" sz="2800"/>
              <a:t>）</a:t>
            </a:r>
            <a:endParaRPr lang="en-US" altLang="zh-CN" sz="2800"/>
          </a:p>
          <a:p>
            <a:pPr marL="457200" indent="-457200">
              <a:buFont typeface="Arial" panose="02080604020202020204" pitchFamily="34" charset="0"/>
              <a:buChar char="•"/>
            </a:pPr>
            <a:r>
              <a:rPr lang="en-US" altLang="zh-CN" sz="2800"/>
              <a:t>ROM</a:t>
            </a:r>
            <a:r>
              <a:rPr lang="zh-CN" altLang="en-US" sz="2800"/>
              <a:t>：</a:t>
            </a:r>
            <a:r>
              <a:rPr lang="en-US" altLang="zh-CN" sz="2800"/>
              <a:t>64K</a:t>
            </a:r>
            <a:r>
              <a:rPr lang="zh-CN" altLang="en-US" sz="2800"/>
              <a:t>（</a:t>
            </a:r>
            <a:r>
              <a:rPr lang="en-US" altLang="zh-CN" sz="2800"/>
              <a:t>Flash</a:t>
            </a:r>
            <a:r>
              <a:rPr lang="zh-CN" altLang="en-US" sz="2800"/>
              <a:t>）</a:t>
            </a:r>
            <a:endParaRPr lang="en-US" altLang="zh-CN" sz="2800"/>
          </a:p>
          <a:p>
            <a:pPr marL="457200" indent="-457200">
              <a:buFont typeface="Arial" panose="02080604020202020204" pitchFamily="34" charset="0"/>
              <a:buChar char="•"/>
            </a:pPr>
            <a:r>
              <a:rPr lang="zh-CN" altLang="en-US" sz="2800"/>
              <a:t>供电：</a:t>
            </a:r>
            <a:r>
              <a:rPr lang="en-US" altLang="zh-CN" sz="2800"/>
              <a:t>2.0~3.6V</a:t>
            </a:r>
            <a:r>
              <a:rPr lang="zh-CN" altLang="en-US" sz="2800"/>
              <a:t>（标准</a:t>
            </a:r>
            <a:r>
              <a:rPr lang="en-US" altLang="zh-CN" sz="2800"/>
              <a:t>3.3V</a:t>
            </a:r>
            <a:r>
              <a:rPr lang="zh-CN" altLang="en-US" sz="2800"/>
              <a:t>）</a:t>
            </a:r>
            <a:endParaRPr lang="en-US" altLang="zh-CN" sz="2800"/>
          </a:p>
          <a:p>
            <a:pPr marL="457200" indent="-457200">
              <a:buFont typeface="Arial" panose="02080604020202020204" pitchFamily="34" charset="0"/>
              <a:buChar char="•"/>
            </a:pPr>
            <a:r>
              <a:rPr lang="zh-CN" altLang="en-US" sz="2800"/>
              <a:t>封装：</a:t>
            </a:r>
            <a:r>
              <a:rPr lang="en-US" altLang="zh-CN" sz="2800"/>
              <a:t>LQFP48</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9710" t="16531" r="9328" b="7372"/>
          <a:stretch>
            <a:fillRect/>
          </a:stretch>
        </p:blipFill>
        <p:spPr>
          <a:xfrm>
            <a:off x="7147931" y="2004058"/>
            <a:ext cx="3557239" cy="286583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舵机简介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舵机是一种根据输入</a:t>
            </a:r>
            <a:r>
              <a:rPr lang="en-US" altLang="zh-CN" sz="2800"/>
              <a:t>PWM</a:t>
            </a:r>
            <a:r>
              <a:rPr lang="zh-CN" altLang="en-US" sz="2800"/>
              <a:t>信号占空比来控制输出角度的装置</a:t>
            </a:r>
            <a:endParaRPr lang="en-US" altLang="zh-CN" sz="2800"/>
          </a:p>
          <a:p>
            <a:pPr marL="457200" indent="-457200">
              <a:buFont typeface="Arial" panose="02080604020202020204" pitchFamily="34" charset="0"/>
              <a:buChar char="•"/>
            </a:pPr>
            <a:r>
              <a:rPr lang="zh-CN" altLang="en-US" sz="2800"/>
              <a:t>输入</a:t>
            </a:r>
            <a:r>
              <a:rPr lang="en-US" altLang="zh-CN" sz="2800"/>
              <a:t>PWM</a:t>
            </a:r>
            <a:r>
              <a:rPr lang="zh-CN" altLang="en-US" sz="2800"/>
              <a:t>信号要求：周期为</a:t>
            </a:r>
            <a:r>
              <a:rPr lang="en-US" altLang="zh-CN" sz="2800"/>
              <a:t>20ms</a:t>
            </a:r>
            <a:r>
              <a:rPr lang="zh-CN" altLang="en-US" sz="2800"/>
              <a:t>，高电平宽度为</a:t>
            </a:r>
            <a:r>
              <a:rPr lang="en-US" altLang="zh-CN" sz="2800"/>
              <a:t>0.5ms~2.5ms</a:t>
            </a:r>
            <a:endParaRPr lang="en-US" altLang="zh-CN" sz="2800"/>
          </a:p>
        </p:txBody>
      </p:sp>
      <p:pic>
        <p:nvPicPr>
          <p:cNvPr id="1030" name="Picture 6" descr="https://gimg2.baidu.com/image_search/src=http%3A%2F%2Fwww.chinabaike.com%2Fuploads%2Fallimg%2F110411%2F2330511418-1.jpg&amp;refer=http%3A%2F%2Fwww.chinabaike.com&amp;app=2002&amp;size=f9999,10000&amp;q=a80&amp;n=0&amp;g=0n&amp;fmt=jpeg?sec=1646831977&amp;t=d31e8ec4273de9da0a251316a9982c0b"/>
          <p:cNvPicPr>
            <a:picLocks noChangeAspect="1" noChangeArrowheads="1"/>
          </p:cNvPicPr>
          <p:nvPr/>
        </p:nvPicPr>
        <p:blipFill rotWithShape="1">
          <a:blip r:embed="rId1">
            <a:extLst>
              <a:ext uri="{28A0092B-C50C-407E-A947-70E740481C1C}">
                <a14:useLocalDpi xmlns:a14="http://schemas.microsoft.com/office/drawing/2010/main" val="0"/>
              </a:ext>
            </a:extLst>
          </a:blip>
          <a:srcRect l="2397" r="3964" b="8336"/>
          <a:stretch>
            <a:fillRect/>
          </a:stretch>
        </p:blipFill>
        <p:spPr bwMode="auto">
          <a:xfrm>
            <a:off x="7786657" y="2679878"/>
            <a:ext cx="3383646"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g0.baidu.com/it/u=2669513282,929330867&amp;fm=253&amp;fmt=auto&amp;app=138&amp;f=JPEG?w=500&amp;h=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80" y="2679878"/>
            <a:ext cx="3383424"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img1.baidu.com/it/u=3615405252,2060650159&amp;fm=253&amp;fmt=auto&amp;app=138&amp;f=JPEG?w=500&amp;h=667"/>
          <p:cNvPicPr>
            <a:picLocks noChangeAspect="1" noChangeArrowheads="1"/>
          </p:cNvPicPr>
          <p:nvPr/>
        </p:nvPicPr>
        <p:blipFill rotWithShape="1">
          <a:blip r:embed="rId3">
            <a:extLst>
              <a:ext uri="{28A0092B-C50C-407E-A947-70E740481C1C}">
                <a14:useLocalDpi xmlns:a14="http://schemas.microsoft.com/office/drawing/2010/main" val="0"/>
              </a:ext>
            </a:extLst>
          </a:blip>
          <a:srcRect l="4471" t="13711" r="3573" b="4814"/>
          <a:stretch>
            <a:fillRect/>
          </a:stretch>
        </p:blipFill>
        <p:spPr bwMode="auto">
          <a:xfrm>
            <a:off x="4591556" y="2679878"/>
            <a:ext cx="2862549" cy="3383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5" name="Picture 8" descr="http://mms2.baidu.com/it/u=4164892371,999549868&amp;fm=253&amp;app=138&amp;f=JPEG&amp;fmt=auto&amp;q=75?w=500&amp;h=18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6267" y="1254554"/>
            <a:ext cx="4199467" cy="152020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2453143" y="3101717"/>
            <a:ext cx="7285714" cy="285714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直流电机及驱动简介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直流电机是一种将电能转换为机械能的装置，有两个电极，当电极正接时，电机正转，当电极反接时，电机反转</a:t>
            </a:r>
            <a:endParaRPr lang="en-US" altLang="zh-CN" sz="2800"/>
          </a:p>
          <a:p>
            <a:pPr marL="457200" indent="-457200">
              <a:buFont typeface="Arial" panose="02080604020202020204" pitchFamily="34" charset="0"/>
              <a:buChar char="•"/>
            </a:pPr>
            <a:r>
              <a:rPr lang="zh-CN" altLang="en-US" sz="2800"/>
              <a:t>直流电机属于大功率器件，</a:t>
            </a:r>
            <a:r>
              <a:rPr lang="en-US" altLang="zh-CN" sz="2800"/>
              <a:t>GPIO</a:t>
            </a:r>
            <a:r>
              <a:rPr lang="zh-CN" altLang="en-US" sz="2800"/>
              <a:t>口无法直接驱动，需要配合电机驱动电路来操作</a:t>
            </a:r>
            <a:endParaRPr lang="en-US" altLang="zh-CN" sz="2800"/>
          </a:p>
          <a:p>
            <a:pPr marL="457200" indent="-457200">
              <a:buFont typeface="Arial" panose="02080604020202020204" pitchFamily="34" charset="0"/>
              <a:buChar char="•"/>
            </a:pPr>
            <a:r>
              <a:rPr lang="en-US" altLang="zh-CN" sz="2800"/>
              <a:t>TB6612</a:t>
            </a:r>
            <a:r>
              <a:rPr lang="zh-CN" altLang="en-US" sz="2800"/>
              <a:t>是一款双路</a:t>
            </a:r>
            <a:r>
              <a:rPr lang="en-US" altLang="zh-CN" sz="2800"/>
              <a:t>H</a:t>
            </a:r>
            <a:r>
              <a:rPr lang="zh-CN" altLang="en-US" sz="2800"/>
              <a:t>桥型的直流电机驱动芯片，可以驱动两个直流电机并且控制其转速和方向</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7578" y="4049496"/>
            <a:ext cx="2176827" cy="2176827"/>
          </a:xfrm>
          <a:prstGeom prst="rect">
            <a:avLst/>
          </a:prstGeom>
        </p:spPr>
      </p:pic>
      <p:pic>
        <p:nvPicPr>
          <p:cNvPr id="9" name="图片 8"/>
          <p:cNvPicPr>
            <a:picLocks noChangeAspect="1"/>
          </p:cNvPicPr>
          <p:nvPr/>
        </p:nvPicPr>
        <p:blipFill>
          <a:blip r:embed="rId2"/>
          <a:stretch>
            <a:fillRect/>
          </a:stretch>
        </p:blipFill>
        <p:spPr>
          <a:xfrm>
            <a:off x="4693157" y="4049496"/>
            <a:ext cx="2554311" cy="2176827"/>
          </a:xfrm>
          <a:prstGeom prst="rect">
            <a:avLst/>
          </a:prstGeom>
        </p:spPr>
      </p:pic>
      <p:pic>
        <p:nvPicPr>
          <p:cNvPr id="10" name="图片 9"/>
          <p:cNvPicPr>
            <a:picLocks noChangeAspect="1"/>
          </p:cNvPicPr>
          <p:nvPr/>
        </p:nvPicPr>
        <p:blipFill>
          <a:blip r:embed="rId3"/>
          <a:stretch>
            <a:fillRect/>
          </a:stretch>
        </p:blipFill>
        <p:spPr>
          <a:xfrm>
            <a:off x="7866220" y="4049496"/>
            <a:ext cx="2597877" cy="217682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6614176" y="618932"/>
            <a:ext cx="4417648" cy="5620135"/>
          </a:xfrm>
          <a:prstGeom prst="rect">
            <a:avLst/>
          </a:prstGeom>
        </p:spPr>
      </p:pic>
      <p:pic>
        <p:nvPicPr>
          <p:cNvPr id="8" name="图片 7"/>
          <p:cNvPicPr>
            <a:picLocks noChangeAspect="1"/>
          </p:cNvPicPr>
          <p:nvPr/>
        </p:nvPicPr>
        <p:blipFill>
          <a:blip r:embed="rId2"/>
          <a:stretch>
            <a:fillRect/>
          </a:stretch>
        </p:blipFill>
        <p:spPr>
          <a:xfrm>
            <a:off x="1153573" y="1253959"/>
            <a:ext cx="4942427" cy="498510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IC</a:t>
            </a:r>
            <a:r>
              <a:rPr lang="zh-CN" altLang="en-US" sz="2800"/>
              <a:t>（</a:t>
            </a:r>
            <a:r>
              <a:rPr lang="en-US" altLang="zh-CN" sz="2800"/>
              <a:t>Input Capture</a:t>
            </a:r>
            <a:r>
              <a:rPr lang="zh-CN" altLang="en-US" sz="2800"/>
              <a:t>）输入捕获</a:t>
            </a:r>
            <a:endParaRPr lang="en-US" altLang="zh-CN" sz="2800"/>
          </a:p>
          <a:p>
            <a:pPr marL="457200" indent="-457200">
              <a:buFont typeface="Arial" panose="02080604020202020204" pitchFamily="34" charset="0"/>
              <a:buChar char="•"/>
            </a:pPr>
            <a:r>
              <a:rPr lang="zh-CN" altLang="en-US" sz="2800"/>
              <a:t>输入捕获模式下，当通道输入引脚出现指定电平跳变时，当前</a:t>
            </a:r>
            <a:r>
              <a:rPr lang="en-US" altLang="zh-CN" sz="2800"/>
              <a:t>CNT</a:t>
            </a:r>
            <a:r>
              <a:rPr lang="zh-CN" altLang="en-US" sz="2800"/>
              <a:t>的值将被锁存到</a:t>
            </a:r>
            <a:r>
              <a:rPr lang="en-US" altLang="zh-CN" sz="2800"/>
              <a:t>CCR</a:t>
            </a:r>
            <a:r>
              <a:rPr lang="zh-CN" altLang="en-US" sz="2800"/>
              <a:t>中，可用于测量</a:t>
            </a:r>
            <a:r>
              <a:rPr lang="en-US" altLang="zh-CN" sz="2800"/>
              <a:t>PWM</a:t>
            </a:r>
            <a:r>
              <a:rPr lang="zh-CN" altLang="en-US" sz="2800"/>
              <a:t>波形的频率、占空比、脉冲间隔、电平持续时间等参数</a:t>
            </a:r>
            <a:endParaRPr lang="en-US" altLang="zh-CN" sz="2800"/>
          </a:p>
          <a:p>
            <a:pPr marL="457200" indent="-457200">
              <a:buFont typeface="Arial" panose="02080604020202020204" pitchFamily="34" charset="0"/>
              <a:buChar char="•"/>
            </a:pPr>
            <a:r>
              <a:rPr lang="zh-CN" altLang="en-US" sz="2800"/>
              <a:t>每个高级定时器和通用定时器都拥有</a:t>
            </a:r>
            <a:r>
              <a:rPr lang="en-US" altLang="zh-CN" sz="2800"/>
              <a:t>4</a:t>
            </a:r>
            <a:r>
              <a:rPr lang="zh-CN" altLang="en-US" sz="2800"/>
              <a:t>个输入捕获通道</a:t>
            </a:r>
            <a:endParaRPr lang="en-US" altLang="zh-CN" sz="2800"/>
          </a:p>
          <a:p>
            <a:pPr marL="457200" indent="-457200">
              <a:buFont typeface="Arial" panose="02080604020202020204" pitchFamily="34" charset="0"/>
              <a:buChar char="•"/>
            </a:pPr>
            <a:r>
              <a:rPr lang="zh-CN" altLang="en-US" sz="2800"/>
              <a:t>可配置为</a:t>
            </a:r>
            <a:r>
              <a:rPr lang="en-US" altLang="zh-CN" sz="2800"/>
              <a:t>PWMI</a:t>
            </a:r>
            <a:r>
              <a:rPr lang="zh-CN" altLang="en-US" sz="2800"/>
              <a:t>模式，同时测量频率和占空比</a:t>
            </a:r>
            <a:endParaRPr lang="en-US" altLang="zh-CN" sz="2800"/>
          </a:p>
          <a:p>
            <a:pPr marL="457200" indent="-457200">
              <a:buFont typeface="Arial" panose="02080604020202020204" pitchFamily="34" charset="0"/>
              <a:buChar char="•"/>
            </a:pPr>
            <a:r>
              <a:rPr lang="zh-CN" altLang="en-US" sz="2800"/>
              <a:t>可配合主从触发模式，实现硬件全自动测量</a:t>
            </a:r>
            <a:endParaRPr lang="en-US" altLang="zh-CN" sz="2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频率测量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917828" y="2896934"/>
            <a:ext cx="1555221" cy="369332"/>
          </a:xfrm>
          <a:prstGeom prst="rect">
            <a:avLst/>
          </a:prstGeom>
          <a:noFill/>
        </p:spPr>
        <p:txBody>
          <a:bodyPr wrap="square" rtlCol="0">
            <a:spAutoFit/>
          </a:bodyPr>
          <a:lstStyle/>
          <a:p>
            <a:pPr algn="ctr"/>
            <a:r>
              <a:rPr lang="zh-CN" altLang="en-US"/>
              <a:t>闸门时间 </a:t>
            </a:r>
            <a:r>
              <a:rPr lang="en-US" altLang="zh-CN"/>
              <a:t>T</a:t>
            </a:r>
            <a:endParaRPr lang="en-US" altLang="zh-CN"/>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2096" y="998067"/>
            <a:ext cx="10647808" cy="1323322"/>
          </a:xfrm>
          <a:prstGeom prst="rect">
            <a:avLst/>
          </a:prstGeom>
        </p:spPr>
      </p:pic>
      <p:grpSp>
        <p:nvGrpSpPr>
          <p:cNvPr id="48" name="组合 47"/>
          <p:cNvGrpSpPr/>
          <p:nvPr/>
        </p:nvGrpSpPr>
        <p:grpSpPr>
          <a:xfrm>
            <a:off x="8804096" y="2127443"/>
            <a:ext cx="1065213" cy="462994"/>
            <a:chOff x="8807270" y="2578894"/>
            <a:chExt cx="1065213" cy="462994"/>
          </a:xfrm>
        </p:grpSpPr>
        <p:cxnSp>
          <p:nvCxnSpPr>
            <p:cNvPr id="7" name="直接连接符 6"/>
            <p:cNvCxnSpPr/>
            <p:nvPr/>
          </p:nvCxnSpPr>
          <p:spPr>
            <a:xfrm>
              <a:off x="9872483"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8807270"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888714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897330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905945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914560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923176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931791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940407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949022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957637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966253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974868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9834843" y="2824675"/>
              <a:ext cx="0" cy="7200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9" name="组合 48"/>
          <p:cNvGrpSpPr/>
          <p:nvPr/>
        </p:nvGrpSpPr>
        <p:grpSpPr>
          <a:xfrm>
            <a:off x="1162833" y="2151255"/>
            <a:ext cx="1065213" cy="439182"/>
            <a:chOff x="8807270" y="2602706"/>
            <a:chExt cx="1065213" cy="439182"/>
          </a:xfrm>
        </p:grpSpPr>
        <p:cxnSp>
          <p:nvCxnSpPr>
            <p:cNvPr id="50" name="直接连接符 49"/>
            <p:cNvCxnSpPr/>
            <p:nvPr/>
          </p:nvCxnSpPr>
          <p:spPr>
            <a:xfrm>
              <a:off x="9872483"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8807270"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8899053"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901356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9137596"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9289120"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947874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9704294" y="2602706"/>
              <a:ext cx="0" cy="29751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80" name="直接箭头连接符 79"/>
          <p:cNvCxnSpPr/>
          <p:nvPr/>
        </p:nvCxnSpPr>
        <p:spPr>
          <a:xfrm>
            <a:off x="1162833" y="2723787"/>
            <a:ext cx="1065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229763" y="2590437"/>
            <a:ext cx="0" cy="283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160570" y="2590437"/>
            <a:ext cx="0" cy="28313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8152577" y="2896934"/>
            <a:ext cx="1555221" cy="369332"/>
          </a:xfrm>
          <a:prstGeom prst="rect">
            <a:avLst/>
          </a:prstGeom>
          <a:noFill/>
        </p:spPr>
        <p:txBody>
          <a:bodyPr wrap="square" rtlCol="0">
            <a:spAutoFit/>
          </a:bodyPr>
          <a:lstStyle/>
          <a:p>
            <a:pPr algn="ctr"/>
            <a:r>
              <a:rPr lang="zh-CN" altLang="en-US"/>
              <a:t>标准频率 </a:t>
            </a:r>
            <a:r>
              <a:rPr lang="en-US" altLang="zh-CN"/>
              <a:t>f</a:t>
            </a:r>
            <a:r>
              <a:rPr lang="en-US" altLang="zh-CN" baseline="-25000"/>
              <a:t>c</a:t>
            </a:r>
            <a:endParaRPr lang="en-US" altLang="zh-CN" baseline="-25000"/>
          </a:p>
        </p:txBody>
      </p:sp>
      <p:cxnSp>
        <p:nvCxnSpPr>
          <p:cNvPr id="88" name="直接箭头连接符 87"/>
          <p:cNvCxnSpPr/>
          <p:nvPr/>
        </p:nvCxnSpPr>
        <p:spPr>
          <a:xfrm>
            <a:off x="8667751"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975532" y="2467961"/>
            <a:ext cx="0" cy="397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883972" y="2467961"/>
            <a:ext cx="0" cy="405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804096" y="2723787"/>
            <a:ext cx="252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H="1">
            <a:off x="8970126"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306118" y="2151255"/>
            <a:ext cx="0" cy="722312"/>
          </a:xfrm>
          <a:prstGeom prst="line">
            <a:avLst/>
          </a:prstGeom>
          <a:ln w="28575"/>
        </p:spPr>
        <p:style>
          <a:lnRef idx="1">
            <a:schemeClr val="dk1"/>
          </a:lnRef>
          <a:fillRef idx="0">
            <a:schemeClr val="dk1"/>
          </a:fillRef>
          <a:effectRef idx="0">
            <a:schemeClr val="dk1"/>
          </a:effectRef>
          <a:fontRef idx="minor">
            <a:schemeClr val="tx1"/>
          </a:fontRef>
        </p:style>
      </p:cxnSp>
      <p:sp>
        <p:nvSpPr>
          <p:cNvPr id="110" name="文本框 109"/>
          <p:cNvSpPr txBox="1"/>
          <p:nvPr/>
        </p:nvSpPr>
        <p:spPr>
          <a:xfrm>
            <a:off x="4540779" y="2896934"/>
            <a:ext cx="1555221" cy="369332"/>
          </a:xfrm>
          <a:prstGeom prst="rect">
            <a:avLst/>
          </a:prstGeom>
          <a:noFill/>
        </p:spPr>
        <p:txBody>
          <a:bodyPr wrap="square" rtlCol="0">
            <a:spAutoFit/>
          </a:bodyPr>
          <a:lstStyle/>
          <a:p>
            <a:pPr algn="ctr"/>
            <a:r>
              <a:rPr lang="zh-CN" altLang="en-US"/>
              <a:t>中界频率 </a:t>
            </a:r>
            <a:r>
              <a:rPr lang="en-US" altLang="zh-CN"/>
              <a:t>f</a:t>
            </a:r>
            <a:r>
              <a:rPr lang="en-US" altLang="zh-CN" baseline="-25000"/>
              <a:t>m</a:t>
            </a:r>
            <a:endParaRPr lang="en-US" altLang="zh-CN" baseline="-25000"/>
          </a:p>
        </p:txBody>
      </p:sp>
      <p:cxnSp>
        <p:nvCxnSpPr>
          <p:cNvPr id="111" name="直接箭头连接符 110"/>
          <p:cNvCxnSpPr/>
          <p:nvPr/>
        </p:nvCxnSpPr>
        <p:spPr>
          <a:xfrm>
            <a:off x="2065288" y="2457903"/>
            <a:ext cx="553509"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2440500" y="2429138"/>
            <a:ext cx="1144748" cy="369332"/>
          </a:xfrm>
          <a:prstGeom prst="rect">
            <a:avLst/>
          </a:prstGeom>
          <a:noFill/>
        </p:spPr>
        <p:txBody>
          <a:bodyPr wrap="square" rtlCol="0">
            <a:spAutoFit/>
          </a:bodyPr>
          <a:lstStyle/>
          <a:p>
            <a:pPr algn="ctr"/>
            <a:r>
              <a:rPr lang="zh-CN" altLang="en-US"/>
              <a:t>计次 </a:t>
            </a:r>
            <a:r>
              <a:rPr lang="en-US" altLang="zh-CN"/>
              <a:t>N</a:t>
            </a:r>
            <a:endParaRPr lang="en-US" altLang="zh-CN"/>
          </a:p>
        </p:txBody>
      </p:sp>
      <p:cxnSp>
        <p:nvCxnSpPr>
          <p:cNvPr id="118" name="直接箭头连接符 117"/>
          <p:cNvCxnSpPr/>
          <p:nvPr/>
        </p:nvCxnSpPr>
        <p:spPr>
          <a:xfrm>
            <a:off x="9831669" y="2457903"/>
            <a:ext cx="393026"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文本框 118"/>
          <p:cNvSpPr txBox="1"/>
          <p:nvPr/>
        </p:nvSpPr>
        <p:spPr>
          <a:xfrm>
            <a:off x="10046398" y="2429138"/>
            <a:ext cx="1144748" cy="369332"/>
          </a:xfrm>
          <a:prstGeom prst="rect">
            <a:avLst/>
          </a:prstGeom>
          <a:noFill/>
        </p:spPr>
        <p:txBody>
          <a:bodyPr wrap="square" rtlCol="0">
            <a:spAutoFit/>
          </a:bodyPr>
          <a:lstStyle/>
          <a:p>
            <a:pPr algn="ctr"/>
            <a:r>
              <a:rPr lang="zh-CN" altLang="en-US"/>
              <a:t>计次 </a:t>
            </a:r>
            <a:r>
              <a:rPr lang="en-US" altLang="zh-CN"/>
              <a:t>N</a:t>
            </a:r>
            <a:endParaRPr lang="en-US" altLang="zh-CN"/>
          </a:p>
        </p:txBody>
      </p:sp>
      <mc:AlternateContent xmlns:mc="http://schemas.openxmlformats.org/markup-compatibility/2006">
        <mc:Choice xmlns:a14="http://schemas.microsoft.com/office/drawing/2010/main" Requires="a14">
          <p:sp>
            <p:nvSpPr>
              <p:cNvPr id="121" name="文本框 120"/>
              <p:cNvSpPr txBox="1"/>
              <p:nvPr/>
            </p:nvSpPr>
            <p:spPr>
              <a:xfrm>
                <a:off x="570963" y="3517359"/>
                <a:ext cx="11050073" cy="2768578"/>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测频法：在闸门时间</a:t>
                </a:r>
                <a:r>
                  <a:rPr lang="en-US" altLang="zh-CN" sz="2800"/>
                  <a:t>T</a:t>
                </a:r>
                <a:r>
                  <a:rPr lang="zh-CN" altLang="en-US" sz="2800"/>
                  <a:t>内，对上升沿计次，得到</a:t>
                </a:r>
                <a:r>
                  <a:rPr lang="en-US" altLang="zh-CN" sz="2800"/>
                  <a:t>N</a:t>
                </a:r>
                <a:r>
                  <a:rPr lang="zh-CN" altLang="en-US" sz="2800"/>
                  <a:t>，则频率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𝑥</m:t>
                          </m:r>
                        </m:sub>
                      </m:sSub>
                      <m:r>
                        <a:rPr lang="en-US" altLang="zh-CN" sz="280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𝑇</m:t>
                      </m:r>
                    </m:oMath>
                  </m:oMathPara>
                </a14:m>
                <a:endParaRPr lang="en-US" altLang="zh-CN" sz="2800"/>
              </a:p>
              <a:p>
                <a:pPr marL="457200" indent="-457200">
                  <a:buFont typeface="Arial" panose="02080604020202020204" pitchFamily="34" charset="0"/>
                  <a:buChar char="•"/>
                </a:pPr>
                <a:r>
                  <a:rPr lang="zh-CN" altLang="en-US" sz="2800"/>
                  <a:t>测周法：两个上升沿内，以标准频率</a:t>
                </a:r>
                <a:r>
                  <a:rPr lang="en-US" altLang="zh-CN" sz="2800"/>
                  <a:t>f</a:t>
                </a:r>
                <a:r>
                  <a:rPr lang="en-US" altLang="zh-CN" sz="2800" baseline="-25000"/>
                  <a:t>c</a:t>
                </a:r>
                <a:r>
                  <a:rPr lang="zh-CN" altLang="en-US" sz="2800"/>
                  <a:t>计次，得到</a:t>
                </a:r>
                <a:r>
                  <a:rPr lang="en-US" altLang="zh-CN" sz="2800"/>
                  <a:t>N</a:t>
                </a:r>
                <a:r>
                  <a:rPr lang="zh-CN" altLang="en-US" sz="2800"/>
                  <a:t> ，则频率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𝑁</m:t>
                      </m:r>
                    </m:oMath>
                  </m:oMathPara>
                </a14:m>
                <a:endParaRPr lang="en-US" altLang="zh-CN" sz="2800"/>
              </a:p>
              <a:p>
                <a:pPr marL="457200" indent="-457200">
                  <a:buFont typeface="Arial" panose="02080604020202020204" pitchFamily="34" charset="0"/>
                  <a:buChar char="•"/>
                </a:pPr>
                <a:r>
                  <a:rPr lang="zh-CN" altLang="en-US" sz="2800"/>
                  <a:t>中界频率：测频法与测周法误差相等的频率点</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𝑚</m:t>
                          </m:r>
                        </m:sub>
                      </m:sSub>
                      <m:r>
                        <a:rPr lang="en-US" altLang="zh-CN" sz="2800" i="1">
                          <a:latin typeface="Cambria Math" panose="02040503050406030204" pitchFamily="18" charset="0"/>
                        </a:rPr>
                        <m:t>=</m:t>
                      </m:r>
                      <m:rad>
                        <m:radPr>
                          <m:degHide m:val="on"/>
                          <m:ctrlPr>
                            <a:rPr lang="en-US" altLang="zh-CN" sz="2800" i="1" smtClean="0">
                              <a:latin typeface="Cambria Math" panose="02040503050406030204" pitchFamily="18" charset="0"/>
                            </a:rPr>
                          </m:ctrlPr>
                        </m:radPr>
                        <m:deg/>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𝑐</m:t>
                              </m:r>
                            </m:sub>
                          </m:sSub>
                          <m:r>
                            <a:rPr lang="en-US" altLang="zh-CN" sz="2800" i="1">
                              <a:latin typeface="Cambria Math" panose="02040503050406030204" pitchFamily="18" charset="0"/>
                            </a:rPr>
                            <m:t> / </m:t>
                          </m:r>
                          <m:r>
                            <a:rPr lang="en-US" altLang="zh-CN" sz="2800" i="1">
                              <a:latin typeface="Cambria Math" panose="02040503050406030204" pitchFamily="18" charset="0"/>
                            </a:rPr>
                            <m:t>𝑇</m:t>
                          </m:r>
                        </m:e>
                      </m:rad>
                    </m:oMath>
                  </m:oMathPara>
                </a14:m>
                <a:endParaRPr lang="en-US" altLang="zh-CN" sz="2800"/>
              </a:p>
            </p:txBody>
          </p:sp>
        </mc:Choice>
        <mc:Fallback>
          <p:sp>
            <p:nvSpPr>
              <p:cNvPr id="121" name="文本框 120"/>
              <p:cNvSpPr txBox="1">
                <a:spLocks noRot="1" noChangeAspect="1" noMove="1" noResize="1" noEditPoints="1" noAdjustHandles="1" noChangeArrowheads="1" noChangeShapeType="1" noTextEdit="1"/>
              </p:cNvSpPr>
              <p:nvPr/>
            </p:nvSpPr>
            <p:spPr>
              <a:xfrm>
                <a:off x="570963" y="3517359"/>
                <a:ext cx="11050073" cy="2768578"/>
              </a:xfrm>
              <a:prstGeom prst="rect">
                <a:avLst/>
              </a:prstGeom>
              <a:blipFill rotWithShape="1">
                <a:blip r:embed="rId2"/>
                <a:stretch>
                  <a:fillRect l="-1" t="-233" r="5" b="3"/>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输入捕获通道</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762448"/>
            <a:ext cx="9000000" cy="385004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主从触发模式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998360" y="5219263"/>
            <a:ext cx="1818852" cy="400110"/>
          </a:xfrm>
          <a:prstGeom prst="rect">
            <a:avLst/>
          </a:prstGeom>
          <a:noFill/>
        </p:spPr>
        <p:txBody>
          <a:bodyPr wrap="square" rtlCol="0">
            <a:spAutoFit/>
          </a:bodyPr>
          <a:lstStyle/>
          <a:p>
            <a:pPr algn="ctr"/>
            <a:r>
              <a:rPr lang="zh-CN" altLang="en-US" sz="2000"/>
              <a:t>主模式</a:t>
            </a:r>
            <a:endParaRPr lang="en-US" altLang="zh-CN" sz="2000"/>
          </a:p>
        </p:txBody>
      </p:sp>
      <p:sp>
        <p:nvSpPr>
          <p:cNvPr id="5" name="梯形 4"/>
          <p:cNvSpPr/>
          <p:nvPr/>
        </p:nvSpPr>
        <p:spPr>
          <a:xfrm rot="5400000">
            <a:off x="1708761" y="3106500"/>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7" name="直接连接符 6"/>
          <p:cNvCxnSpPr/>
          <p:nvPr/>
        </p:nvCxnSpPr>
        <p:spPr>
          <a:xfrm>
            <a:off x="2698045" y="194095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2698045" y="232639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2698045" y="271182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698045" y="309726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2698045" y="348269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2698045" y="386813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698045" y="425356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2698045" y="463900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3483451" y="3290788"/>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3305285" y="2920129"/>
            <a:ext cx="1195299" cy="369332"/>
          </a:xfrm>
          <a:prstGeom prst="rect">
            <a:avLst/>
          </a:prstGeom>
          <a:noFill/>
        </p:spPr>
        <p:txBody>
          <a:bodyPr wrap="square" rtlCol="0">
            <a:spAutoFit/>
          </a:bodyPr>
          <a:lstStyle/>
          <a:p>
            <a:pPr algn="ctr"/>
            <a:r>
              <a:rPr lang="en-US" altLang="zh-CN"/>
              <a:t>TRGO</a:t>
            </a:r>
            <a:endParaRPr lang="en-US" altLang="zh-CN"/>
          </a:p>
        </p:txBody>
      </p:sp>
      <p:sp>
        <p:nvSpPr>
          <p:cNvPr id="17" name="文本框 16"/>
          <p:cNvSpPr txBox="1"/>
          <p:nvPr/>
        </p:nvSpPr>
        <p:spPr>
          <a:xfrm>
            <a:off x="1514034" y="1756293"/>
            <a:ext cx="1195299" cy="369332"/>
          </a:xfrm>
          <a:prstGeom prst="rect">
            <a:avLst/>
          </a:prstGeom>
          <a:noFill/>
        </p:spPr>
        <p:txBody>
          <a:bodyPr wrap="square" rtlCol="0">
            <a:spAutoFit/>
          </a:bodyPr>
          <a:lstStyle/>
          <a:p>
            <a:pPr algn="ctr"/>
            <a:r>
              <a:rPr lang="en-US" altLang="zh-CN"/>
              <a:t>Reset</a:t>
            </a:r>
            <a:endParaRPr lang="en-US" altLang="zh-CN"/>
          </a:p>
        </p:txBody>
      </p:sp>
      <p:sp>
        <p:nvSpPr>
          <p:cNvPr id="18" name="文本框 17"/>
          <p:cNvSpPr txBox="1"/>
          <p:nvPr/>
        </p:nvSpPr>
        <p:spPr>
          <a:xfrm>
            <a:off x="1514034" y="2141728"/>
            <a:ext cx="1195299" cy="369332"/>
          </a:xfrm>
          <a:prstGeom prst="rect">
            <a:avLst/>
          </a:prstGeom>
          <a:noFill/>
        </p:spPr>
        <p:txBody>
          <a:bodyPr wrap="square" rtlCol="0">
            <a:spAutoFit/>
          </a:bodyPr>
          <a:lstStyle/>
          <a:p>
            <a:pPr algn="ctr"/>
            <a:r>
              <a:rPr lang="en-US" altLang="zh-CN"/>
              <a:t>Enable</a:t>
            </a:r>
            <a:endParaRPr lang="en-US" altLang="zh-CN"/>
          </a:p>
        </p:txBody>
      </p:sp>
      <p:sp>
        <p:nvSpPr>
          <p:cNvPr id="19" name="文本框 18"/>
          <p:cNvSpPr txBox="1"/>
          <p:nvPr/>
        </p:nvSpPr>
        <p:spPr>
          <a:xfrm>
            <a:off x="1514034" y="2527163"/>
            <a:ext cx="1195299" cy="369332"/>
          </a:xfrm>
          <a:prstGeom prst="rect">
            <a:avLst/>
          </a:prstGeom>
          <a:noFill/>
        </p:spPr>
        <p:txBody>
          <a:bodyPr wrap="square" rtlCol="0">
            <a:spAutoFit/>
          </a:bodyPr>
          <a:lstStyle/>
          <a:p>
            <a:pPr algn="ctr"/>
            <a:r>
              <a:rPr lang="en-US" altLang="zh-CN"/>
              <a:t>Update</a:t>
            </a:r>
            <a:endParaRPr lang="en-US" altLang="zh-CN"/>
          </a:p>
        </p:txBody>
      </p:sp>
      <p:sp>
        <p:nvSpPr>
          <p:cNvPr id="20" name="文本框 19"/>
          <p:cNvSpPr txBox="1"/>
          <p:nvPr/>
        </p:nvSpPr>
        <p:spPr>
          <a:xfrm>
            <a:off x="1514034" y="2912598"/>
            <a:ext cx="1195299" cy="369332"/>
          </a:xfrm>
          <a:prstGeom prst="rect">
            <a:avLst/>
          </a:prstGeom>
          <a:noFill/>
        </p:spPr>
        <p:txBody>
          <a:bodyPr wrap="square" rtlCol="0">
            <a:spAutoFit/>
          </a:bodyPr>
          <a:lstStyle/>
          <a:p>
            <a:pPr algn="ctr"/>
            <a:r>
              <a:rPr lang="en-US" altLang="zh-CN"/>
              <a:t>OC1</a:t>
            </a:r>
            <a:endParaRPr lang="en-US" altLang="zh-CN"/>
          </a:p>
        </p:txBody>
      </p:sp>
      <p:sp>
        <p:nvSpPr>
          <p:cNvPr id="21" name="文本框 20"/>
          <p:cNvSpPr txBox="1"/>
          <p:nvPr/>
        </p:nvSpPr>
        <p:spPr>
          <a:xfrm>
            <a:off x="1514034" y="3298033"/>
            <a:ext cx="1195299" cy="369332"/>
          </a:xfrm>
          <a:prstGeom prst="rect">
            <a:avLst/>
          </a:prstGeom>
          <a:noFill/>
        </p:spPr>
        <p:txBody>
          <a:bodyPr wrap="square" rtlCol="0">
            <a:spAutoFit/>
          </a:bodyPr>
          <a:lstStyle/>
          <a:p>
            <a:pPr algn="ctr"/>
            <a:r>
              <a:rPr lang="en-US" altLang="zh-CN"/>
              <a:t>OC1REF</a:t>
            </a:r>
            <a:endParaRPr lang="en-US" altLang="zh-CN"/>
          </a:p>
        </p:txBody>
      </p:sp>
      <p:sp>
        <p:nvSpPr>
          <p:cNvPr id="22" name="文本框 21"/>
          <p:cNvSpPr txBox="1"/>
          <p:nvPr/>
        </p:nvSpPr>
        <p:spPr>
          <a:xfrm>
            <a:off x="1514034" y="3683468"/>
            <a:ext cx="1195299" cy="369332"/>
          </a:xfrm>
          <a:prstGeom prst="rect">
            <a:avLst/>
          </a:prstGeom>
          <a:noFill/>
        </p:spPr>
        <p:txBody>
          <a:bodyPr wrap="square" rtlCol="0">
            <a:spAutoFit/>
          </a:bodyPr>
          <a:lstStyle/>
          <a:p>
            <a:pPr algn="ctr"/>
            <a:r>
              <a:rPr lang="en-US" altLang="zh-CN"/>
              <a:t>OC2REF</a:t>
            </a:r>
            <a:endParaRPr lang="en-US" altLang="zh-CN"/>
          </a:p>
        </p:txBody>
      </p:sp>
      <p:sp>
        <p:nvSpPr>
          <p:cNvPr id="23" name="文本框 22"/>
          <p:cNvSpPr txBox="1"/>
          <p:nvPr/>
        </p:nvSpPr>
        <p:spPr>
          <a:xfrm>
            <a:off x="1514034" y="4068903"/>
            <a:ext cx="1195299" cy="369332"/>
          </a:xfrm>
          <a:prstGeom prst="rect">
            <a:avLst/>
          </a:prstGeom>
          <a:noFill/>
        </p:spPr>
        <p:txBody>
          <a:bodyPr wrap="square" rtlCol="0">
            <a:spAutoFit/>
          </a:bodyPr>
          <a:lstStyle/>
          <a:p>
            <a:pPr algn="ctr"/>
            <a:r>
              <a:rPr lang="en-US" altLang="zh-CN"/>
              <a:t>OC3REF</a:t>
            </a:r>
            <a:endParaRPr lang="en-US" altLang="zh-CN"/>
          </a:p>
        </p:txBody>
      </p:sp>
      <p:sp>
        <p:nvSpPr>
          <p:cNvPr id="24" name="文本框 23"/>
          <p:cNvSpPr txBox="1"/>
          <p:nvPr/>
        </p:nvSpPr>
        <p:spPr>
          <a:xfrm>
            <a:off x="1514034" y="4454337"/>
            <a:ext cx="1195299" cy="369332"/>
          </a:xfrm>
          <a:prstGeom prst="rect">
            <a:avLst/>
          </a:prstGeom>
          <a:noFill/>
        </p:spPr>
        <p:txBody>
          <a:bodyPr wrap="square" rtlCol="0">
            <a:spAutoFit/>
          </a:bodyPr>
          <a:lstStyle/>
          <a:p>
            <a:pPr algn="ctr"/>
            <a:r>
              <a:rPr lang="en-US" altLang="zh-CN"/>
              <a:t>OC4REF</a:t>
            </a:r>
            <a:endParaRPr lang="en-US" altLang="zh-CN"/>
          </a:p>
        </p:txBody>
      </p:sp>
      <p:sp>
        <p:nvSpPr>
          <p:cNvPr id="25" name="梯形 24"/>
          <p:cNvSpPr/>
          <p:nvPr/>
        </p:nvSpPr>
        <p:spPr>
          <a:xfrm rot="5400000">
            <a:off x="5885652" y="3106501"/>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6" name="直接连接符 25"/>
          <p:cNvCxnSpPr/>
          <p:nvPr/>
        </p:nvCxnSpPr>
        <p:spPr>
          <a:xfrm>
            <a:off x="6874936" y="194096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6874936" y="232639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6874936" y="271183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874936" y="309726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874936" y="348270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6874936" y="386813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6874936" y="425357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6874936" y="463900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7660342" y="3290789"/>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7482176" y="2920130"/>
            <a:ext cx="1195299" cy="369332"/>
          </a:xfrm>
          <a:prstGeom prst="rect">
            <a:avLst/>
          </a:prstGeom>
          <a:noFill/>
        </p:spPr>
        <p:txBody>
          <a:bodyPr wrap="square" rtlCol="0">
            <a:spAutoFit/>
          </a:bodyPr>
          <a:lstStyle/>
          <a:p>
            <a:pPr algn="ctr"/>
            <a:r>
              <a:rPr lang="en-US" altLang="zh-CN"/>
              <a:t>TRGI</a:t>
            </a:r>
            <a:endParaRPr lang="en-US" altLang="zh-CN"/>
          </a:p>
        </p:txBody>
      </p:sp>
      <p:sp>
        <p:nvSpPr>
          <p:cNvPr id="36" name="文本框 35"/>
          <p:cNvSpPr txBox="1"/>
          <p:nvPr/>
        </p:nvSpPr>
        <p:spPr>
          <a:xfrm>
            <a:off x="5690925" y="1756294"/>
            <a:ext cx="1195299" cy="369332"/>
          </a:xfrm>
          <a:prstGeom prst="rect">
            <a:avLst/>
          </a:prstGeom>
          <a:noFill/>
        </p:spPr>
        <p:txBody>
          <a:bodyPr wrap="square" rtlCol="0">
            <a:spAutoFit/>
          </a:bodyPr>
          <a:lstStyle/>
          <a:p>
            <a:pPr algn="ctr"/>
            <a:r>
              <a:rPr lang="en-US" altLang="zh-CN"/>
              <a:t>ITR0</a:t>
            </a:r>
            <a:endParaRPr lang="en-US" altLang="zh-CN"/>
          </a:p>
        </p:txBody>
      </p:sp>
      <p:sp>
        <p:nvSpPr>
          <p:cNvPr id="37" name="文本框 36"/>
          <p:cNvSpPr txBox="1"/>
          <p:nvPr/>
        </p:nvSpPr>
        <p:spPr>
          <a:xfrm>
            <a:off x="5690925" y="2141729"/>
            <a:ext cx="1195299" cy="369332"/>
          </a:xfrm>
          <a:prstGeom prst="rect">
            <a:avLst/>
          </a:prstGeom>
          <a:noFill/>
        </p:spPr>
        <p:txBody>
          <a:bodyPr wrap="square" rtlCol="0">
            <a:spAutoFit/>
          </a:bodyPr>
          <a:lstStyle/>
          <a:p>
            <a:pPr algn="ctr"/>
            <a:r>
              <a:rPr lang="en-US" altLang="zh-CN"/>
              <a:t>ITR1</a:t>
            </a:r>
            <a:endParaRPr lang="en-US" altLang="zh-CN"/>
          </a:p>
        </p:txBody>
      </p:sp>
      <p:sp>
        <p:nvSpPr>
          <p:cNvPr id="38" name="文本框 37"/>
          <p:cNvSpPr txBox="1"/>
          <p:nvPr/>
        </p:nvSpPr>
        <p:spPr>
          <a:xfrm>
            <a:off x="5690925" y="2527164"/>
            <a:ext cx="1195299" cy="369332"/>
          </a:xfrm>
          <a:prstGeom prst="rect">
            <a:avLst/>
          </a:prstGeom>
          <a:noFill/>
        </p:spPr>
        <p:txBody>
          <a:bodyPr wrap="square" rtlCol="0">
            <a:spAutoFit/>
          </a:bodyPr>
          <a:lstStyle/>
          <a:p>
            <a:pPr algn="ctr"/>
            <a:r>
              <a:rPr lang="en-US" altLang="zh-CN"/>
              <a:t>ITR2</a:t>
            </a:r>
            <a:endParaRPr lang="en-US" altLang="zh-CN"/>
          </a:p>
        </p:txBody>
      </p:sp>
      <p:sp>
        <p:nvSpPr>
          <p:cNvPr id="39" name="文本框 38"/>
          <p:cNvSpPr txBox="1"/>
          <p:nvPr/>
        </p:nvSpPr>
        <p:spPr>
          <a:xfrm>
            <a:off x="5690925" y="2912599"/>
            <a:ext cx="1195299" cy="369332"/>
          </a:xfrm>
          <a:prstGeom prst="rect">
            <a:avLst/>
          </a:prstGeom>
          <a:noFill/>
        </p:spPr>
        <p:txBody>
          <a:bodyPr wrap="square" rtlCol="0">
            <a:spAutoFit/>
          </a:bodyPr>
          <a:lstStyle/>
          <a:p>
            <a:pPr algn="ctr"/>
            <a:r>
              <a:rPr lang="en-US" altLang="zh-CN"/>
              <a:t>ITR3</a:t>
            </a:r>
            <a:endParaRPr lang="en-US" altLang="zh-CN"/>
          </a:p>
        </p:txBody>
      </p:sp>
      <p:sp>
        <p:nvSpPr>
          <p:cNvPr id="40" name="文本框 39"/>
          <p:cNvSpPr txBox="1"/>
          <p:nvPr/>
        </p:nvSpPr>
        <p:spPr>
          <a:xfrm>
            <a:off x="5690925" y="3298034"/>
            <a:ext cx="1195299" cy="369332"/>
          </a:xfrm>
          <a:prstGeom prst="rect">
            <a:avLst/>
          </a:prstGeom>
          <a:noFill/>
        </p:spPr>
        <p:txBody>
          <a:bodyPr wrap="square" rtlCol="0">
            <a:spAutoFit/>
          </a:bodyPr>
          <a:lstStyle/>
          <a:p>
            <a:pPr algn="ctr"/>
            <a:r>
              <a:rPr lang="en-US" altLang="zh-CN"/>
              <a:t>TI1F_ED</a:t>
            </a:r>
            <a:endParaRPr lang="en-US" altLang="zh-CN"/>
          </a:p>
        </p:txBody>
      </p:sp>
      <p:sp>
        <p:nvSpPr>
          <p:cNvPr id="41" name="文本框 40"/>
          <p:cNvSpPr txBox="1"/>
          <p:nvPr/>
        </p:nvSpPr>
        <p:spPr>
          <a:xfrm>
            <a:off x="5690925" y="3683469"/>
            <a:ext cx="1195299" cy="369332"/>
          </a:xfrm>
          <a:prstGeom prst="rect">
            <a:avLst/>
          </a:prstGeom>
          <a:noFill/>
        </p:spPr>
        <p:txBody>
          <a:bodyPr wrap="square" rtlCol="0">
            <a:spAutoFit/>
          </a:bodyPr>
          <a:lstStyle/>
          <a:p>
            <a:pPr algn="ctr"/>
            <a:r>
              <a:rPr lang="en-US" altLang="zh-CN"/>
              <a:t>TI1FP1</a:t>
            </a:r>
            <a:endParaRPr lang="en-US" altLang="zh-CN"/>
          </a:p>
        </p:txBody>
      </p:sp>
      <p:sp>
        <p:nvSpPr>
          <p:cNvPr id="42" name="文本框 41"/>
          <p:cNvSpPr txBox="1"/>
          <p:nvPr/>
        </p:nvSpPr>
        <p:spPr>
          <a:xfrm>
            <a:off x="5690925" y="4068904"/>
            <a:ext cx="1195299" cy="369332"/>
          </a:xfrm>
          <a:prstGeom prst="rect">
            <a:avLst/>
          </a:prstGeom>
          <a:noFill/>
        </p:spPr>
        <p:txBody>
          <a:bodyPr wrap="square" rtlCol="0">
            <a:spAutoFit/>
          </a:bodyPr>
          <a:lstStyle/>
          <a:p>
            <a:pPr algn="ctr"/>
            <a:r>
              <a:rPr lang="en-US" altLang="zh-CN"/>
              <a:t>TI2FP2</a:t>
            </a:r>
            <a:endParaRPr lang="en-US" altLang="zh-CN"/>
          </a:p>
        </p:txBody>
      </p:sp>
      <p:sp>
        <p:nvSpPr>
          <p:cNvPr id="43" name="文本框 42"/>
          <p:cNvSpPr txBox="1"/>
          <p:nvPr/>
        </p:nvSpPr>
        <p:spPr>
          <a:xfrm>
            <a:off x="5690925" y="4454338"/>
            <a:ext cx="1195299" cy="369332"/>
          </a:xfrm>
          <a:prstGeom prst="rect">
            <a:avLst/>
          </a:prstGeom>
          <a:noFill/>
        </p:spPr>
        <p:txBody>
          <a:bodyPr wrap="square" rtlCol="0">
            <a:spAutoFit/>
          </a:bodyPr>
          <a:lstStyle/>
          <a:p>
            <a:pPr algn="ctr"/>
            <a:r>
              <a:rPr lang="en-US" altLang="zh-CN"/>
              <a:t>ETRF</a:t>
            </a:r>
            <a:endParaRPr lang="en-US" altLang="zh-CN"/>
          </a:p>
        </p:txBody>
      </p:sp>
      <p:sp>
        <p:nvSpPr>
          <p:cNvPr id="44" name="文本框 43"/>
          <p:cNvSpPr txBox="1"/>
          <p:nvPr/>
        </p:nvSpPr>
        <p:spPr>
          <a:xfrm>
            <a:off x="6175251" y="5219263"/>
            <a:ext cx="1818852" cy="400110"/>
          </a:xfrm>
          <a:prstGeom prst="rect">
            <a:avLst/>
          </a:prstGeom>
          <a:noFill/>
        </p:spPr>
        <p:txBody>
          <a:bodyPr wrap="square" rtlCol="0">
            <a:spAutoFit/>
          </a:bodyPr>
          <a:lstStyle/>
          <a:p>
            <a:pPr algn="ctr"/>
            <a:r>
              <a:rPr lang="zh-CN" altLang="en-US" sz="2000"/>
              <a:t>触发源选择</a:t>
            </a:r>
            <a:endParaRPr lang="en-US" altLang="zh-CN" sz="2000"/>
          </a:p>
        </p:txBody>
      </p:sp>
      <p:sp>
        <p:nvSpPr>
          <p:cNvPr id="46" name="文本框 45"/>
          <p:cNvSpPr txBox="1"/>
          <p:nvPr/>
        </p:nvSpPr>
        <p:spPr>
          <a:xfrm>
            <a:off x="8525454" y="5219263"/>
            <a:ext cx="1818852" cy="400110"/>
          </a:xfrm>
          <a:prstGeom prst="rect">
            <a:avLst/>
          </a:prstGeom>
          <a:noFill/>
        </p:spPr>
        <p:txBody>
          <a:bodyPr wrap="square" rtlCol="0">
            <a:spAutoFit/>
          </a:bodyPr>
          <a:lstStyle/>
          <a:p>
            <a:pPr algn="ctr"/>
            <a:r>
              <a:rPr lang="zh-CN" altLang="en-US" sz="2000"/>
              <a:t>从模式</a:t>
            </a:r>
            <a:endParaRPr lang="en-US" altLang="zh-CN" sz="2000"/>
          </a:p>
        </p:txBody>
      </p:sp>
      <p:graphicFrame>
        <p:nvGraphicFramePr>
          <p:cNvPr id="47" name="表格 5"/>
          <p:cNvGraphicFramePr>
            <a:graphicFrameLocks noGrp="1"/>
          </p:cNvGraphicFramePr>
          <p:nvPr/>
        </p:nvGraphicFramePr>
        <p:xfrm>
          <a:off x="8560342" y="1814673"/>
          <a:ext cx="1749076" cy="2966720"/>
        </p:xfrm>
        <a:graphic>
          <a:graphicData uri="http://schemas.openxmlformats.org/drawingml/2006/table">
            <a:tbl>
              <a:tblPr bandRow="1">
                <a:tableStyleId>{93296810-A885-4BE3-A3E7-6D5BEEA58F35}</a:tableStyleId>
              </a:tblPr>
              <a:tblGrid>
                <a:gridCol w="1749076"/>
              </a:tblGrid>
              <a:tr h="370840">
                <a:tc>
                  <a:txBody>
                    <a:bodyPr/>
                    <a:lstStyle/>
                    <a:p>
                      <a:pPr algn="ctr"/>
                      <a:r>
                        <a:rPr lang="en-US" altLang="zh-CN"/>
                        <a:t>Closed</a:t>
                      </a:r>
                      <a:endParaRPr lang="zh-CN" altLang="en-US"/>
                    </a:p>
                  </a:txBody>
                  <a:tcPr/>
                </a:tc>
              </a:tr>
              <a:tr h="370840">
                <a:tc>
                  <a:txBody>
                    <a:bodyPr/>
                    <a:lstStyle/>
                    <a:p>
                      <a:pPr algn="ctr"/>
                      <a:r>
                        <a:rPr lang="en-US" altLang="zh-CN"/>
                        <a:t>Encoder1</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Encoder2</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Encoder3</a:t>
                      </a:r>
                      <a:endParaRPr lang="zh-CN" altLang="en-US"/>
                    </a:p>
                  </a:txBody>
                  <a:tcPr/>
                </a:tc>
              </a:tr>
              <a:tr h="370840">
                <a:tc>
                  <a:txBody>
                    <a:bodyPr/>
                    <a:lstStyle/>
                    <a:p>
                      <a:pPr algn="ctr"/>
                      <a:r>
                        <a:rPr lang="en-US" altLang="zh-CN"/>
                        <a:t>Reset</a:t>
                      </a:r>
                      <a:endParaRPr lang="zh-CN" altLang="en-US"/>
                    </a:p>
                  </a:txBody>
                  <a:tcPr/>
                </a:tc>
              </a:tr>
              <a:tr h="370840">
                <a:tc>
                  <a:txBody>
                    <a:bodyPr/>
                    <a:lstStyle/>
                    <a:p>
                      <a:pPr algn="ctr"/>
                      <a:r>
                        <a:rPr lang="en-US" altLang="zh-CN"/>
                        <a:t>Gated</a:t>
                      </a:r>
                      <a:endParaRPr lang="zh-CN" altLang="en-US"/>
                    </a:p>
                  </a:txBody>
                  <a:tcPr/>
                </a:tc>
              </a:tr>
              <a:tr h="370840">
                <a:tc>
                  <a:txBody>
                    <a:bodyPr/>
                    <a:lstStyle/>
                    <a:p>
                      <a:pPr algn="ctr"/>
                      <a:r>
                        <a:rPr lang="en-US" altLang="zh-CN"/>
                        <a:t>Trigger</a:t>
                      </a:r>
                      <a:endParaRPr lang="zh-CN" altLang="en-US"/>
                    </a:p>
                  </a:txBody>
                  <a:tcPr/>
                </a:tc>
              </a:tr>
              <a:tr h="370840">
                <a:tc>
                  <a:txBody>
                    <a:bodyPr/>
                    <a:lstStyle/>
                    <a:p>
                      <a:pPr algn="ctr"/>
                      <a:r>
                        <a:rPr lang="en-US" altLang="zh-CN"/>
                        <a:t>External1</a:t>
                      </a:r>
                      <a:endParaRPr lang="zh-CN" altLang="en-US"/>
                    </a:p>
                  </a:txBody>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右 58"/>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14019"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206844"/>
            <a:ext cx="884387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输入捕获单元</a:t>
            </a:r>
            <a:r>
              <a:rPr lang="en-US" altLang="zh-CN"/>
              <a:t>1</a:t>
            </a:r>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514018"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endParaRPr lang="en-US" altLang="zh-CN"/>
          </a:p>
          <a:p>
            <a:pPr algn="ctr"/>
            <a:r>
              <a:rPr lang="zh-CN" altLang="en-US"/>
              <a:t>捕获</a:t>
            </a:r>
            <a:r>
              <a:rPr lang="en-US" altLang="zh-CN"/>
              <a:t>/</a:t>
            </a:r>
            <a:r>
              <a:rPr lang="zh-CN" altLang="en-US"/>
              <a:t>比较器</a:t>
            </a:r>
            <a:endParaRPr lang="en-US" altLang="zh-CN"/>
          </a:p>
        </p:txBody>
      </p:sp>
      <p:sp>
        <p:nvSpPr>
          <p:cNvPr id="54" name="矩形 53"/>
          <p:cNvSpPr/>
          <p:nvPr/>
        </p:nvSpPr>
        <p:spPr>
          <a:xfrm>
            <a:off x="1171357" y="4551840"/>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endParaRPr lang="en-US" altLang="zh-CN"/>
          </a:p>
        </p:txBody>
      </p:sp>
      <p:sp>
        <p:nvSpPr>
          <p:cNvPr id="61" name="矩形 60"/>
          <p:cNvSpPr/>
          <p:nvPr/>
        </p:nvSpPr>
        <p:spPr>
          <a:xfrm>
            <a:off x="2868870"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p:cNvSpPr/>
          <p:nvPr/>
        </p:nvSpPr>
        <p:spPr>
          <a:xfrm rot="5400000">
            <a:off x="9837030" y="3991000"/>
            <a:ext cx="812072"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a:off x="7043471" y="4689347"/>
            <a:ext cx="941366"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p:cNvCxnSpPr>
            <a:stCxn id="54" idx="3"/>
          </p:cNvCxnSpPr>
          <p:nvPr/>
        </p:nvCxnSpPr>
        <p:spPr>
          <a:xfrm>
            <a:off x="1936309" y="4872308"/>
            <a:ext cx="9325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48870" y="4872308"/>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2" idx="3"/>
          </p:cNvCxnSpPr>
          <p:nvPr/>
        </p:nvCxnSpPr>
        <p:spPr>
          <a:xfrm>
            <a:off x="5927277" y="4872308"/>
            <a:ext cx="140391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697116" y="4870768"/>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p:cNvCxnSpPr>
            <a:endCxn id="75" idx="2"/>
          </p:cNvCxnSpPr>
          <p:nvPr/>
        </p:nvCxnSpPr>
        <p:spPr>
          <a:xfrm flipV="1">
            <a:off x="6130333" y="3576999"/>
            <a:ext cx="0" cy="1292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98" name="矩形 97"/>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83" name="组合 182"/>
          <p:cNvGrpSpPr/>
          <p:nvPr/>
        </p:nvGrpSpPr>
        <p:grpSpPr>
          <a:xfrm>
            <a:off x="327383" y="1092018"/>
            <a:ext cx="4733453" cy="2408089"/>
            <a:chOff x="1325615" y="2413355"/>
            <a:chExt cx="4733453" cy="2408089"/>
          </a:xfrm>
        </p:grpSpPr>
        <p:cxnSp>
          <p:nvCxnSpPr>
            <p:cNvPr id="184" name="直接连接符 183"/>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6" name="直接连接符 185"/>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7" name="直接连接符 186"/>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8" name="直接连接符 187"/>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2" name="文本框 191"/>
            <p:cNvSpPr txBox="1"/>
            <p:nvPr/>
          </p:nvSpPr>
          <p:spPr>
            <a:xfrm>
              <a:off x="1325615"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93" name="直接连接符 192"/>
            <p:cNvCxnSpPr>
              <a:stCxn id="192"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94" name="文本框 193"/>
            <p:cNvSpPr txBox="1"/>
            <p:nvPr/>
          </p:nvSpPr>
          <p:spPr>
            <a:xfrm>
              <a:off x="2903433"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95" name="直接连接符 194"/>
            <p:cNvCxnSpPr>
              <a:stCxn id="194"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9" name="文本框 198"/>
            <p:cNvSpPr txBox="1"/>
            <p:nvPr/>
          </p:nvSpPr>
          <p:spPr>
            <a:xfrm>
              <a:off x="2289285"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200" name="直接箭头连接符 199"/>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文本框 200"/>
            <p:cNvSpPr txBox="1"/>
            <p:nvPr/>
          </p:nvSpPr>
          <p:spPr>
            <a:xfrm>
              <a:off x="4481250"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202" name="直接连接符 201"/>
            <p:cNvCxnSpPr>
              <a:stCxn id="201"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203" name="文本框 202"/>
            <p:cNvSpPr txBox="1"/>
            <p:nvPr/>
          </p:nvSpPr>
          <p:spPr>
            <a:xfrm>
              <a:off x="3867102"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204" name="直接箭头连接符 203"/>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7" name="矩形 206"/>
          <p:cNvSpPr/>
          <p:nvPr/>
        </p:nvSpPr>
        <p:spPr>
          <a:xfrm>
            <a:off x="8041561"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p:cNvCxnSpPr/>
          <p:nvPr/>
        </p:nvCxnSpPr>
        <p:spPr>
          <a:xfrm>
            <a:off x="9121561" y="4872308"/>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8" name="文本框 247"/>
          <p:cNvSpPr txBox="1"/>
          <p:nvPr/>
        </p:nvSpPr>
        <p:spPr>
          <a:xfrm>
            <a:off x="6224283" y="4502976"/>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PWMI</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59" name="箭头: 右 58"/>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箭头: 右 104"/>
          <p:cNvSpPr/>
          <p:nvPr/>
        </p:nvSpPr>
        <p:spPr>
          <a:xfrm rot="5400000">
            <a:off x="9788990" y="4315871"/>
            <a:ext cx="1461807"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514018"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endParaRPr lang="en-US" altLang="zh-CN"/>
          </a:p>
          <a:p>
            <a:pPr algn="ctr"/>
            <a:r>
              <a:rPr lang="zh-CN" altLang="en-US"/>
              <a:t>捕获</a:t>
            </a:r>
            <a:r>
              <a:rPr lang="en-US" altLang="zh-CN"/>
              <a:t>/</a:t>
            </a:r>
            <a:r>
              <a:rPr lang="zh-CN" altLang="en-US"/>
              <a:t>比较器</a:t>
            </a:r>
            <a:endParaRPr lang="en-US" altLang="zh-CN"/>
          </a:p>
        </p:txBody>
      </p:sp>
      <p:sp>
        <p:nvSpPr>
          <p:cNvPr id="54" name="矩形 53"/>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endParaRPr lang="en-US" altLang="zh-CN"/>
          </a:p>
        </p:txBody>
      </p:sp>
      <p:sp>
        <p:nvSpPr>
          <p:cNvPr id="61" name="矩形 60"/>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p:cNvSpPr/>
          <p:nvPr/>
        </p:nvSpPr>
        <p:spPr>
          <a:xfrm rot="5400000">
            <a:off x="9784054" y="3828710"/>
            <a:ext cx="487490"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a:off x="7201485" y="4370674"/>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endCxn id="64" idx="2"/>
          </p:cNvCxnSpPr>
          <p:nvPr/>
        </p:nvCxnSpPr>
        <p:spPr>
          <a:xfrm>
            <a:off x="5934957" y="4445026"/>
            <a:ext cx="13962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697116" y="4546181"/>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p:cNvCxnSpPr>
            <a:endCxn id="75" idx="2"/>
          </p:cNvCxnSpPr>
          <p:nvPr/>
        </p:nvCxnSpPr>
        <p:spPr>
          <a:xfrm flipV="1">
            <a:off x="6130333" y="3576999"/>
            <a:ext cx="0" cy="868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206" name="文本框 205"/>
          <p:cNvSpPr txBox="1"/>
          <p:nvPr/>
        </p:nvSpPr>
        <p:spPr>
          <a:xfrm>
            <a:off x="6224283" y="4075694"/>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sp>
        <p:nvSpPr>
          <p:cNvPr id="207" name="矩形 206"/>
          <p:cNvSpPr/>
          <p:nvPr/>
        </p:nvSpPr>
        <p:spPr>
          <a:xfrm>
            <a:off x="8041561"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p:cNvCxnSpPr/>
          <p:nvPr/>
        </p:nvCxnSpPr>
        <p:spPr>
          <a:xfrm>
            <a:off x="9121561" y="4547721"/>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934957" y="4672049"/>
            <a:ext cx="89402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9514018" y="5201572"/>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CCR2</a:t>
            </a:r>
            <a:endParaRPr lang="en-US" altLang="zh-CN"/>
          </a:p>
          <a:p>
            <a:pPr algn="ctr"/>
            <a:r>
              <a:rPr lang="zh-CN" altLang="en-US"/>
              <a:t>捕获</a:t>
            </a:r>
            <a:r>
              <a:rPr lang="en-US" altLang="zh-CN"/>
              <a:t>/</a:t>
            </a:r>
            <a:r>
              <a:rPr lang="zh-CN" altLang="en-US"/>
              <a:t>比较器</a:t>
            </a:r>
            <a:endParaRPr lang="en-US" altLang="zh-CN"/>
          </a:p>
        </p:txBody>
      </p:sp>
      <p:cxnSp>
        <p:nvCxnSpPr>
          <p:cNvPr id="96" name="直接箭头连接符 95"/>
          <p:cNvCxnSpPr/>
          <p:nvPr/>
        </p:nvCxnSpPr>
        <p:spPr>
          <a:xfrm flipV="1">
            <a:off x="7697116" y="5520500"/>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5920118" y="4640224"/>
            <a:ext cx="908863" cy="369332"/>
          </a:xfrm>
          <a:prstGeom prst="rect">
            <a:avLst/>
          </a:prstGeom>
          <a:noFill/>
        </p:spPr>
        <p:txBody>
          <a:bodyPr wrap="square" rtlCol="0">
            <a:spAutoFit/>
          </a:bodyPr>
          <a:lstStyle/>
          <a:p>
            <a:pPr algn="ctr"/>
            <a:r>
              <a:rPr lang="en-US" altLang="zh-CN">
                <a:solidFill>
                  <a:schemeClr val="bg1"/>
                </a:solidFill>
              </a:rPr>
              <a:t>TI1FP2</a:t>
            </a:r>
            <a:endParaRPr lang="en-US" altLang="zh-CN">
              <a:solidFill>
                <a:schemeClr val="bg1"/>
              </a:solidFill>
            </a:endParaRPr>
          </a:p>
        </p:txBody>
      </p:sp>
      <p:sp>
        <p:nvSpPr>
          <p:cNvPr id="99" name="矩形 98"/>
          <p:cNvSpPr/>
          <p:nvPr/>
        </p:nvSpPr>
        <p:spPr>
          <a:xfrm>
            <a:off x="8041561" y="5201572"/>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100" name="直接箭头连接符 99"/>
          <p:cNvCxnSpPr/>
          <p:nvPr/>
        </p:nvCxnSpPr>
        <p:spPr>
          <a:xfrm>
            <a:off x="9121561" y="5522040"/>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6828982" y="4672049"/>
            <a:ext cx="0" cy="74480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梯形 102"/>
          <p:cNvSpPr/>
          <p:nvPr/>
        </p:nvSpPr>
        <p:spPr>
          <a:xfrm rot="5400000">
            <a:off x="7201485" y="5339420"/>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104" name="直接箭头连接符 103"/>
          <p:cNvCxnSpPr/>
          <p:nvPr/>
        </p:nvCxnSpPr>
        <p:spPr>
          <a:xfrm>
            <a:off x="6828982" y="5416852"/>
            <a:ext cx="5022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08" name="组合 107"/>
          <p:cNvGrpSpPr/>
          <p:nvPr/>
        </p:nvGrpSpPr>
        <p:grpSpPr>
          <a:xfrm>
            <a:off x="327383" y="1092018"/>
            <a:ext cx="4733453" cy="2798529"/>
            <a:chOff x="1325615" y="2413355"/>
            <a:chExt cx="4733453" cy="2798529"/>
          </a:xfrm>
        </p:grpSpPr>
        <p:cxnSp>
          <p:nvCxnSpPr>
            <p:cNvPr id="109" name="直接连接符 108"/>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17" name="文本框 116"/>
            <p:cNvSpPr txBox="1"/>
            <p:nvPr/>
          </p:nvSpPr>
          <p:spPr>
            <a:xfrm>
              <a:off x="1325615"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18" name="直接连接符 117"/>
            <p:cNvCxnSpPr>
              <a:stCxn id="117"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19" name="文本框 118"/>
            <p:cNvSpPr txBox="1"/>
            <p:nvPr/>
          </p:nvSpPr>
          <p:spPr>
            <a:xfrm>
              <a:off x="2903433"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20" name="直接连接符 119"/>
            <p:cNvCxnSpPr>
              <a:stCxn id="119"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24" name="文本框 123"/>
            <p:cNvSpPr txBox="1"/>
            <p:nvPr/>
          </p:nvSpPr>
          <p:spPr>
            <a:xfrm>
              <a:off x="2289285"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125" name="直接箭头连接符 124"/>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4481250"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27" name="直接连接符 126"/>
            <p:cNvCxnSpPr>
              <a:stCxn id="126"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28" name="文本框 127"/>
            <p:cNvSpPr txBox="1"/>
            <p:nvPr/>
          </p:nvSpPr>
          <p:spPr>
            <a:xfrm>
              <a:off x="3867102"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129" name="直接箭头连接符 128"/>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V="1">
              <a:off x="2903433"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1" name="文本框 130"/>
            <p:cNvSpPr txBox="1"/>
            <p:nvPr/>
          </p:nvSpPr>
          <p:spPr>
            <a:xfrm>
              <a:off x="2114523" y="4842552"/>
              <a:ext cx="1577818" cy="369332"/>
            </a:xfrm>
            <a:prstGeom prst="rect">
              <a:avLst/>
            </a:prstGeom>
            <a:noFill/>
          </p:spPr>
          <p:txBody>
            <a:bodyPr wrap="square" rtlCol="0">
              <a:spAutoFit/>
            </a:bodyPr>
            <a:lstStyle/>
            <a:p>
              <a:pPr algn="ctr"/>
              <a:r>
                <a:rPr lang="en-US" altLang="zh-CN"/>
                <a:t>CCR2 = CNT</a:t>
              </a:r>
              <a:endParaRPr lang="en-US" altLang="zh-CN"/>
            </a:p>
          </p:txBody>
        </p:sp>
        <p:cxnSp>
          <p:nvCxnSpPr>
            <p:cNvPr id="132" name="直接连接符 131"/>
            <p:cNvCxnSpPr/>
            <p:nvPr/>
          </p:nvCxnSpPr>
          <p:spPr>
            <a:xfrm flipV="1">
              <a:off x="4476965"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3" name="文本框 132"/>
            <p:cNvSpPr txBox="1"/>
            <p:nvPr/>
          </p:nvSpPr>
          <p:spPr>
            <a:xfrm>
              <a:off x="3688055" y="4842552"/>
              <a:ext cx="1577818" cy="369332"/>
            </a:xfrm>
            <a:prstGeom prst="rect">
              <a:avLst/>
            </a:prstGeom>
            <a:noFill/>
          </p:spPr>
          <p:txBody>
            <a:bodyPr wrap="square" rtlCol="0">
              <a:spAutoFit/>
            </a:bodyPr>
            <a:lstStyle/>
            <a:p>
              <a:pPr algn="ctr"/>
              <a:r>
                <a:rPr lang="en-US" altLang="zh-CN"/>
                <a:t>CCR2 = CNT</a:t>
              </a:r>
              <a:endParaRPr lang="en-US" altLang="zh-C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片上资源</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外设</a:t>
            </a:r>
            <a:endParaRPr lang="zh-CN" altLang="en-US" sz="3200">
              <a:latin typeface="等线" panose="02010600030101010101" pitchFamily="2" charset="-122"/>
              <a:ea typeface="等线" panose="02010600030101010101" pitchFamily="2" charset="-122"/>
            </a:endParaRPr>
          </a:p>
        </p:txBody>
      </p:sp>
      <p:graphicFrame>
        <p:nvGraphicFramePr>
          <p:cNvPr id="3" name="表格 2"/>
          <p:cNvGraphicFramePr>
            <a:graphicFrameLocks noGrp="1"/>
          </p:cNvGraphicFramePr>
          <p:nvPr/>
        </p:nvGraphicFramePr>
        <p:xfrm>
          <a:off x="1169115" y="1041638"/>
          <a:ext cx="10080000" cy="5363995"/>
        </p:xfrm>
        <a:graphic>
          <a:graphicData uri="http://schemas.openxmlformats.org/drawingml/2006/table">
            <a:tbl>
              <a:tblPr firstRow="1" bandRow="1">
                <a:tableStyleId>{93296810-A885-4BE3-A3E7-6D5BEEA58F35}</a:tableStyleId>
              </a:tblPr>
              <a:tblGrid>
                <a:gridCol w="1800000"/>
                <a:gridCol w="3240000"/>
                <a:gridCol w="1800000"/>
                <a:gridCol w="3240000"/>
              </a:tblGrid>
              <a:tr h="412615">
                <a:tc>
                  <a:txBody>
                    <a:bodyPr/>
                    <a:lstStyle/>
                    <a:p>
                      <a:pPr algn="ctr"/>
                      <a:r>
                        <a:rPr lang="zh-CN" altLang="en-US" sz="2000"/>
                        <a:t>英文缩写</a:t>
                      </a:r>
                      <a:endParaRPr lang="zh-CN" altLang="en-US" sz="2000"/>
                    </a:p>
                  </a:txBody>
                  <a:tcPr anchor="ctr"/>
                </a:tc>
                <a:tc>
                  <a:txBody>
                    <a:bodyPr/>
                    <a:lstStyle/>
                    <a:p>
                      <a:pPr algn="ctr"/>
                      <a:r>
                        <a:rPr lang="zh-CN" altLang="en-US" sz="2000"/>
                        <a:t>名称</a:t>
                      </a:r>
                      <a:endParaRPr lang="zh-CN" altLang="en-US" sz="2000"/>
                    </a:p>
                  </a:txBody>
                  <a:tcPr anchor="ctr"/>
                </a:tc>
                <a:tc>
                  <a:txBody>
                    <a:bodyPr/>
                    <a:lstStyle/>
                    <a:p>
                      <a:pPr algn="ctr"/>
                      <a:r>
                        <a:rPr lang="zh-CN" altLang="en-US" sz="2000"/>
                        <a:t>英文缩写</a:t>
                      </a:r>
                      <a:endParaRPr lang="zh-CN" altLang="en-US" sz="2000"/>
                    </a:p>
                  </a:txBody>
                  <a:tcPr anchor="ctr"/>
                </a:tc>
                <a:tc>
                  <a:txBody>
                    <a:bodyPr/>
                    <a:lstStyle/>
                    <a:p>
                      <a:pPr algn="ctr"/>
                      <a:r>
                        <a:rPr lang="zh-CN" altLang="en-US" sz="2000"/>
                        <a:t>名称</a:t>
                      </a:r>
                      <a:endParaRPr lang="zh-CN" altLang="en-US" sz="2000"/>
                    </a:p>
                  </a:txBody>
                  <a:tcPr anchor="ctr"/>
                </a:tc>
              </a:tr>
              <a:tr h="412615">
                <a:tc>
                  <a:txBody>
                    <a:bodyPr/>
                    <a:lstStyle/>
                    <a:p>
                      <a:pPr algn="ctr"/>
                      <a:r>
                        <a:rPr lang="en-US" altLang="zh-CN" sz="2000"/>
                        <a:t>NVIC</a:t>
                      </a:r>
                      <a:endParaRPr lang="zh-CN" altLang="en-US" sz="2000"/>
                    </a:p>
                  </a:txBody>
                  <a:tcPr anchor="ctr">
                    <a:solidFill>
                      <a:srgbClr val="92D050"/>
                    </a:solidFill>
                  </a:tcPr>
                </a:tc>
                <a:tc>
                  <a:txBody>
                    <a:bodyPr/>
                    <a:lstStyle/>
                    <a:p>
                      <a:pPr algn="ctr"/>
                      <a:r>
                        <a:rPr lang="zh-CN" altLang="en-US" sz="2000"/>
                        <a:t>嵌套向量中断控制器</a:t>
                      </a:r>
                      <a:endParaRPr lang="zh-CN" altLang="en-US" sz="2000"/>
                    </a:p>
                  </a:txBody>
                  <a:tcPr anchor="ctr">
                    <a:solidFill>
                      <a:srgbClr val="92D050"/>
                    </a:solidFill>
                  </a:tcPr>
                </a:tc>
                <a:tc>
                  <a:txBody>
                    <a:bodyPr/>
                    <a:lstStyle/>
                    <a:p>
                      <a:pPr algn="ctr"/>
                      <a:r>
                        <a:rPr lang="en-US" altLang="zh-CN" sz="2000"/>
                        <a:t>CAN</a:t>
                      </a:r>
                      <a:endParaRPr lang="zh-CN" altLang="en-US" sz="2000"/>
                    </a:p>
                  </a:txBody>
                  <a:tcPr anchor="ctr"/>
                </a:tc>
                <a:tc>
                  <a:txBody>
                    <a:bodyPr/>
                    <a:lstStyle/>
                    <a:p>
                      <a:pPr algn="ctr"/>
                      <a:r>
                        <a:rPr lang="en-US" altLang="zh-CN" sz="2000"/>
                        <a:t>CAN</a:t>
                      </a:r>
                      <a:r>
                        <a:rPr lang="zh-CN" altLang="en-US" sz="2000"/>
                        <a:t>通信</a:t>
                      </a:r>
                      <a:endParaRPr lang="zh-CN" altLang="en-US" sz="2000"/>
                    </a:p>
                  </a:txBody>
                  <a:tcPr anchor="ctr"/>
                </a:tc>
              </a:tr>
              <a:tr h="412615">
                <a:tc>
                  <a:txBody>
                    <a:bodyPr/>
                    <a:lstStyle/>
                    <a:p>
                      <a:pPr algn="ctr"/>
                      <a:r>
                        <a:rPr lang="en-US" altLang="zh-CN" sz="2000"/>
                        <a:t>SysTick</a:t>
                      </a:r>
                      <a:endParaRPr lang="zh-CN" altLang="en-US" sz="2000"/>
                    </a:p>
                  </a:txBody>
                  <a:tcPr anchor="ctr">
                    <a:solidFill>
                      <a:srgbClr val="92D050"/>
                    </a:solidFill>
                  </a:tcPr>
                </a:tc>
                <a:tc>
                  <a:txBody>
                    <a:bodyPr/>
                    <a:lstStyle/>
                    <a:p>
                      <a:pPr algn="ctr"/>
                      <a:r>
                        <a:rPr lang="zh-CN" altLang="en-US" sz="2000"/>
                        <a:t>系统滴答定时器</a:t>
                      </a:r>
                      <a:endParaRPr lang="zh-CN" altLang="en-US" sz="2000"/>
                    </a:p>
                  </a:txBody>
                  <a:tcPr anchor="ctr">
                    <a:solidFill>
                      <a:srgbClr val="92D050"/>
                    </a:solidFill>
                  </a:tcPr>
                </a:tc>
                <a:tc>
                  <a:txBody>
                    <a:bodyPr/>
                    <a:lstStyle/>
                    <a:p>
                      <a:pPr algn="ctr"/>
                      <a:r>
                        <a:rPr lang="en-US" altLang="zh-CN" sz="2000"/>
                        <a:t>USB</a:t>
                      </a:r>
                      <a:endParaRPr lang="zh-CN" altLang="en-US" sz="2000"/>
                    </a:p>
                  </a:txBody>
                  <a:tcPr anchor="ctr"/>
                </a:tc>
                <a:tc>
                  <a:txBody>
                    <a:bodyPr/>
                    <a:lstStyle/>
                    <a:p>
                      <a:pPr algn="ctr"/>
                      <a:r>
                        <a:rPr lang="en-US" altLang="zh-CN" sz="2000"/>
                        <a:t>USB</a:t>
                      </a:r>
                      <a:r>
                        <a:rPr lang="zh-CN" altLang="en-US" sz="2000"/>
                        <a:t>通信</a:t>
                      </a:r>
                      <a:endParaRPr lang="zh-CN" altLang="en-US" sz="2000"/>
                    </a:p>
                  </a:txBody>
                  <a:tcPr anchor="ctr"/>
                </a:tc>
              </a:tr>
              <a:tr h="412615">
                <a:tc>
                  <a:txBody>
                    <a:bodyPr/>
                    <a:lstStyle/>
                    <a:p>
                      <a:pPr algn="ctr"/>
                      <a:r>
                        <a:rPr lang="en-US" altLang="zh-CN" sz="2000"/>
                        <a:t>RCC</a:t>
                      </a:r>
                      <a:endParaRPr lang="zh-CN" altLang="en-US" sz="2000"/>
                    </a:p>
                  </a:txBody>
                  <a:tcPr anchor="ctr"/>
                </a:tc>
                <a:tc>
                  <a:txBody>
                    <a:bodyPr/>
                    <a:lstStyle/>
                    <a:p>
                      <a:pPr algn="ctr"/>
                      <a:r>
                        <a:rPr lang="zh-CN" altLang="en-US" sz="2000"/>
                        <a:t>复位和时钟控制</a:t>
                      </a:r>
                      <a:endParaRPr lang="zh-CN" altLang="en-US" sz="2000"/>
                    </a:p>
                  </a:txBody>
                  <a:tcPr anchor="ctr"/>
                </a:tc>
                <a:tc>
                  <a:txBody>
                    <a:bodyPr/>
                    <a:lstStyle/>
                    <a:p>
                      <a:pPr algn="ctr"/>
                      <a:r>
                        <a:rPr lang="en-US" altLang="zh-CN" sz="2000"/>
                        <a:t>RTC</a:t>
                      </a:r>
                      <a:endParaRPr lang="zh-CN" altLang="en-US" sz="2000"/>
                    </a:p>
                  </a:txBody>
                  <a:tcPr anchor="ctr"/>
                </a:tc>
                <a:tc>
                  <a:txBody>
                    <a:bodyPr/>
                    <a:lstStyle/>
                    <a:p>
                      <a:pPr algn="ctr"/>
                      <a:r>
                        <a:rPr lang="zh-CN" altLang="en-US" sz="2000"/>
                        <a:t>实时时钟</a:t>
                      </a:r>
                      <a:endParaRPr lang="zh-CN" altLang="en-US" sz="2000"/>
                    </a:p>
                  </a:txBody>
                  <a:tcPr anchor="ctr"/>
                </a:tc>
              </a:tr>
              <a:tr h="412615">
                <a:tc>
                  <a:txBody>
                    <a:bodyPr/>
                    <a:lstStyle/>
                    <a:p>
                      <a:pPr algn="ctr"/>
                      <a:r>
                        <a:rPr lang="en-US" altLang="zh-CN" sz="2000"/>
                        <a:t>GPIO</a:t>
                      </a:r>
                      <a:endParaRPr lang="zh-CN" altLang="en-US" sz="2000"/>
                    </a:p>
                  </a:txBody>
                  <a:tcPr anchor="ctr"/>
                </a:tc>
                <a:tc>
                  <a:txBody>
                    <a:bodyPr/>
                    <a:lstStyle/>
                    <a:p>
                      <a:pPr algn="ctr"/>
                      <a:r>
                        <a:rPr lang="zh-CN" altLang="en-US" sz="2000"/>
                        <a:t>通用</a:t>
                      </a:r>
                      <a:r>
                        <a:rPr lang="en-US" altLang="zh-CN" sz="2000"/>
                        <a:t>IO</a:t>
                      </a:r>
                      <a:r>
                        <a:rPr lang="zh-CN" altLang="en-US" sz="2000"/>
                        <a:t>口</a:t>
                      </a:r>
                      <a:endParaRPr lang="zh-CN" altLang="en-US" sz="2000"/>
                    </a:p>
                  </a:txBody>
                  <a:tcPr anchor="ctr"/>
                </a:tc>
                <a:tc>
                  <a:txBody>
                    <a:bodyPr/>
                    <a:lstStyle/>
                    <a:p>
                      <a:pPr algn="ctr"/>
                      <a:r>
                        <a:rPr lang="en-US" altLang="zh-CN" sz="2000"/>
                        <a:t>CRC</a:t>
                      </a:r>
                      <a:endParaRPr lang="zh-CN" altLang="en-US" sz="2000"/>
                    </a:p>
                  </a:txBody>
                  <a:tcPr anchor="ctr"/>
                </a:tc>
                <a:tc>
                  <a:txBody>
                    <a:bodyPr/>
                    <a:lstStyle/>
                    <a:p>
                      <a:pPr algn="ctr"/>
                      <a:r>
                        <a:rPr lang="en-US" altLang="zh-CN" sz="2000"/>
                        <a:t>CRC</a:t>
                      </a:r>
                      <a:r>
                        <a:rPr lang="zh-CN" altLang="en-US" sz="2000"/>
                        <a:t>校验</a:t>
                      </a:r>
                      <a:endParaRPr lang="zh-CN" altLang="en-US" sz="2000"/>
                    </a:p>
                  </a:txBody>
                  <a:tcPr anchor="ctr"/>
                </a:tc>
              </a:tr>
              <a:tr h="412615">
                <a:tc>
                  <a:txBody>
                    <a:bodyPr/>
                    <a:lstStyle/>
                    <a:p>
                      <a:pPr algn="ctr"/>
                      <a:r>
                        <a:rPr lang="en-US" altLang="zh-CN" sz="2000"/>
                        <a:t>AFIO</a:t>
                      </a:r>
                      <a:endParaRPr lang="zh-CN" altLang="en-US" sz="2000"/>
                    </a:p>
                  </a:txBody>
                  <a:tcPr anchor="ctr"/>
                </a:tc>
                <a:tc>
                  <a:txBody>
                    <a:bodyPr/>
                    <a:lstStyle/>
                    <a:p>
                      <a:pPr algn="ctr"/>
                      <a:r>
                        <a:rPr lang="zh-CN" altLang="en-US" sz="2000"/>
                        <a:t>复用</a:t>
                      </a:r>
                      <a:r>
                        <a:rPr lang="en-US" altLang="zh-CN" sz="2000"/>
                        <a:t>IO</a:t>
                      </a:r>
                      <a:r>
                        <a:rPr lang="zh-CN" altLang="en-US" sz="2000"/>
                        <a:t>口</a:t>
                      </a:r>
                      <a:endParaRPr lang="zh-CN" altLang="en-US" sz="2000"/>
                    </a:p>
                  </a:txBody>
                  <a:tcPr anchor="ctr"/>
                </a:tc>
                <a:tc>
                  <a:txBody>
                    <a:bodyPr/>
                    <a:lstStyle/>
                    <a:p>
                      <a:pPr algn="ctr"/>
                      <a:r>
                        <a:rPr lang="en-US" altLang="zh-CN" sz="2000"/>
                        <a:t>PWR</a:t>
                      </a:r>
                      <a:endParaRPr lang="zh-CN" altLang="en-US" sz="2000"/>
                    </a:p>
                  </a:txBody>
                  <a:tcPr anchor="ctr"/>
                </a:tc>
                <a:tc>
                  <a:txBody>
                    <a:bodyPr/>
                    <a:lstStyle/>
                    <a:p>
                      <a:pPr algn="ctr"/>
                      <a:r>
                        <a:rPr lang="zh-CN" altLang="en-US" sz="2000"/>
                        <a:t>电源控制</a:t>
                      </a:r>
                      <a:endParaRPr lang="zh-CN" altLang="en-US" sz="2000"/>
                    </a:p>
                  </a:txBody>
                  <a:tcPr anchor="ctr"/>
                </a:tc>
              </a:tr>
              <a:tr h="412615">
                <a:tc>
                  <a:txBody>
                    <a:bodyPr/>
                    <a:lstStyle/>
                    <a:p>
                      <a:pPr algn="ctr"/>
                      <a:r>
                        <a:rPr lang="en-US" altLang="zh-CN" sz="2000"/>
                        <a:t>EXTI</a:t>
                      </a:r>
                      <a:endParaRPr lang="zh-CN" altLang="en-US" sz="2000"/>
                    </a:p>
                  </a:txBody>
                  <a:tcPr anchor="ctr"/>
                </a:tc>
                <a:tc>
                  <a:txBody>
                    <a:bodyPr/>
                    <a:lstStyle/>
                    <a:p>
                      <a:pPr algn="ctr"/>
                      <a:r>
                        <a:rPr lang="zh-CN" altLang="en-US" sz="2000"/>
                        <a:t>外部中断</a:t>
                      </a:r>
                      <a:endParaRPr lang="zh-CN" altLang="en-US" sz="2000"/>
                    </a:p>
                  </a:txBody>
                  <a:tcPr anchor="ctr"/>
                </a:tc>
                <a:tc>
                  <a:txBody>
                    <a:bodyPr/>
                    <a:lstStyle/>
                    <a:p>
                      <a:pPr algn="ctr"/>
                      <a:r>
                        <a:rPr lang="en-US" altLang="zh-CN" sz="2000"/>
                        <a:t>BKP</a:t>
                      </a:r>
                      <a:endParaRPr lang="zh-CN" altLang="en-US" sz="2000"/>
                    </a:p>
                  </a:txBody>
                  <a:tcPr anchor="ctr"/>
                </a:tc>
                <a:tc>
                  <a:txBody>
                    <a:bodyPr/>
                    <a:lstStyle/>
                    <a:p>
                      <a:pPr algn="ctr"/>
                      <a:r>
                        <a:rPr lang="zh-CN" altLang="en-US" sz="2000"/>
                        <a:t>备份寄存器</a:t>
                      </a:r>
                      <a:endParaRPr lang="zh-CN" altLang="en-US" sz="2000"/>
                    </a:p>
                  </a:txBody>
                  <a:tcPr anchor="ctr"/>
                </a:tc>
              </a:tr>
              <a:tr h="412615">
                <a:tc>
                  <a:txBody>
                    <a:bodyPr/>
                    <a:lstStyle/>
                    <a:p>
                      <a:pPr algn="ctr"/>
                      <a:r>
                        <a:rPr lang="en-US" altLang="zh-CN" sz="2000"/>
                        <a:t>TIM</a:t>
                      </a:r>
                      <a:endParaRPr lang="zh-CN" altLang="en-US" sz="2000"/>
                    </a:p>
                  </a:txBody>
                  <a:tcPr anchor="ctr"/>
                </a:tc>
                <a:tc>
                  <a:txBody>
                    <a:bodyPr/>
                    <a:lstStyle/>
                    <a:p>
                      <a:pPr algn="ctr"/>
                      <a:r>
                        <a:rPr lang="zh-CN" altLang="en-US" sz="2000"/>
                        <a:t>定时器</a:t>
                      </a:r>
                      <a:endParaRPr lang="zh-CN" altLang="en-US" sz="2000"/>
                    </a:p>
                  </a:txBody>
                  <a:tcPr anchor="ctr"/>
                </a:tc>
                <a:tc>
                  <a:txBody>
                    <a:bodyPr/>
                    <a:lstStyle/>
                    <a:p>
                      <a:pPr algn="ctr"/>
                      <a:r>
                        <a:rPr lang="en-US" altLang="zh-CN" sz="2000"/>
                        <a:t>IWDG</a:t>
                      </a:r>
                      <a:endParaRPr lang="zh-CN" altLang="en-US" sz="2000"/>
                    </a:p>
                  </a:txBody>
                  <a:tcPr anchor="ctr"/>
                </a:tc>
                <a:tc>
                  <a:txBody>
                    <a:bodyPr/>
                    <a:lstStyle/>
                    <a:p>
                      <a:pPr algn="ctr"/>
                      <a:r>
                        <a:rPr lang="zh-CN" altLang="en-US" sz="2000"/>
                        <a:t>独立看门狗</a:t>
                      </a:r>
                      <a:endParaRPr lang="zh-CN" altLang="en-US" sz="2000"/>
                    </a:p>
                  </a:txBody>
                  <a:tcPr anchor="ctr"/>
                </a:tc>
              </a:tr>
              <a:tr h="412615">
                <a:tc>
                  <a:txBody>
                    <a:bodyPr/>
                    <a:lstStyle/>
                    <a:p>
                      <a:pPr algn="ctr"/>
                      <a:r>
                        <a:rPr lang="en-US" altLang="zh-CN" sz="2000"/>
                        <a:t>ADC</a:t>
                      </a:r>
                      <a:endParaRPr lang="zh-CN" altLang="en-US" sz="2000"/>
                    </a:p>
                  </a:txBody>
                  <a:tcPr anchor="ctr"/>
                </a:tc>
                <a:tc>
                  <a:txBody>
                    <a:bodyPr/>
                    <a:lstStyle/>
                    <a:p>
                      <a:pPr algn="ctr"/>
                      <a:r>
                        <a:rPr lang="zh-CN" altLang="en-US" sz="2000"/>
                        <a:t>模数转换器</a:t>
                      </a:r>
                      <a:endParaRPr lang="zh-CN" altLang="en-US" sz="2000"/>
                    </a:p>
                  </a:txBody>
                  <a:tcPr anchor="ctr"/>
                </a:tc>
                <a:tc>
                  <a:txBody>
                    <a:bodyPr/>
                    <a:lstStyle/>
                    <a:p>
                      <a:pPr algn="ctr"/>
                      <a:r>
                        <a:rPr lang="en-US" altLang="zh-CN" sz="2000"/>
                        <a:t>WWDG</a:t>
                      </a:r>
                      <a:endParaRPr lang="zh-CN" altLang="en-US" sz="2000"/>
                    </a:p>
                  </a:txBody>
                  <a:tcPr anchor="ctr"/>
                </a:tc>
                <a:tc>
                  <a:txBody>
                    <a:bodyPr/>
                    <a:lstStyle/>
                    <a:p>
                      <a:pPr algn="ctr"/>
                      <a:r>
                        <a:rPr lang="zh-CN" altLang="en-US" sz="2000"/>
                        <a:t>窗口看门狗</a:t>
                      </a:r>
                      <a:endParaRPr lang="zh-CN" altLang="en-US" sz="2000"/>
                    </a:p>
                  </a:txBody>
                  <a:tcPr anchor="ctr"/>
                </a:tc>
              </a:tr>
              <a:tr h="412615">
                <a:tc>
                  <a:txBody>
                    <a:bodyPr/>
                    <a:lstStyle/>
                    <a:p>
                      <a:pPr algn="ctr"/>
                      <a:r>
                        <a:rPr lang="en-US" altLang="zh-CN" sz="2000"/>
                        <a:t>DMA</a:t>
                      </a:r>
                      <a:endParaRPr lang="zh-CN" altLang="en-US" sz="2000"/>
                    </a:p>
                  </a:txBody>
                  <a:tcPr anchor="ctr"/>
                </a:tc>
                <a:tc>
                  <a:txBody>
                    <a:bodyPr/>
                    <a:lstStyle/>
                    <a:p>
                      <a:pPr algn="ctr"/>
                      <a:r>
                        <a:rPr lang="zh-CN" altLang="en-US" sz="2000"/>
                        <a:t>直接内存访问</a:t>
                      </a:r>
                      <a:endParaRPr lang="zh-CN" altLang="en-US" sz="2000"/>
                    </a:p>
                  </a:txBody>
                  <a:tcPr anchor="ctr"/>
                </a:tc>
                <a:tc>
                  <a:txBody>
                    <a:bodyPr/>
                    <a:lstStyle/>
                    <a:p>
                      <a:pPr algn="ctr"/>
                      <a:r>
                        <a:rPr lang="en-US" altLang="zh-CN" sz="2000"/>
                        <a:t>DAC</a:t>
                      </a:r>
                      <a:endParaRPr lang="zh-CN" altLang="en-US" sz="2000"/>
                    </a:p>
                  </a:txBody>
                  <a:tcPr anchor="ctr"/>
                </a:tc>
                <a:tc>
                  <a:txBody>
                    <a:bodyPr/>
                    <a:lstStyle/>
                    <a:p>
                      <a:pPr algn="ctr"/>
                      <a:r>
                        <a:rPr lang="zh-CN" altLang="en-US" sz="2000"/>
                        <a:t>数模转换器</a:t>
                      </a:r>
                      <a:endParaRPr lang="zh-CN" altLang="en-US" sz="2000"/>
                    </a:p>
                  </a:txBody>
                  <a:tcPr anchor="ctr"/>
                </a:tc>
              </a:tr>
              <a:tr h="412615">
                <a:tc>
                  <a:txBody>
                    <a:bodyPr/>
                    <a:lstStyle/>
                    <a:p>
                      <a:pPr algn="ctr"/>
                      <a:r>
                        <a:rPr lang="en-US" altLang="zh-CN" sz="2000"/>
                        <a:t>USART</a:t>
                      </a:r>
                      <a:endParaRPr lang="zh-CN" altLang="en-US" sz="2000"/>
                    </a:p>
                  </a:txBody>
                  <a:tcPr anchor="ctr"/>
                </a:tc>
                <a:tc>
                  <a:txBody>
                    <a:bodyPr/>
                    <a:lstStyle/>
                    <a:p>
                      <a:pPr algn="ctr"/>
                      <a:r>
                        <a:rPr lang="zh-CN" altLang="en-US" sz="2000"/>
                        <a:t>同步</a:t>
                      </a:r>
                      <a:r>
                        <a:rPr lang="en-US" altLang="zh-CN" sz="2000"/>
                        <a:t>/</a:t>
                      </a:r>
                      <a:r>
                        <a:rPr lang="zh-CN" altLang="en-US" sz="2000"/>
                        <a:t>异步串口通信</a:t>
                      </a:r>
                      <a:endParaRPr lang="zh-CN" altLang="en-US" sz="2000"/>
                    </a:p>
                  </a:txBody>
                  <a:tcPr anchor="ctr"/>
                </a:tc>
                <a:tc>
                  <a:txBody>
                    <a:bodyPr/>
                    <a:lstStyle/>
                    <a:p>
                      <a:pPr algn="ctr"/>
                      <a:r>
                        <a:rPr lang="en-US" altLang="zh-CN" sz="2000"/>
                        <a:t>SDIO</a:t>
                      </a:r>
                      <a:endParaRPr lang="zh-CN" altLang="en-US" sz="2000"/>
                    </a:p>
                  </a:txBody>
                  <a:tcPr anchor="ctr"/>
                </a:tc>
                <a:tc>
                  <a:txBody>
                    <a:bodyPr/>
                    <a:lstStyle/>
                    <a:p>
                      <a:pPr algn="ctr"/>
                      <a:r>
                        <a:rPr lang="en-US" altLang="zh-CN" sz="2000"/>
                        <a:t>SD</a:t>
                      </a:r>
                      <a:r>
                        <a:rPr lang="zh-CN" altLang="en-US" sz="2000"/>
                        <a:t>卡接口</a:t>
                      </a:r>
                      <a:endParaRPr lang="zh-CN" altLang="en-US" sz="2000"/>
                    </a:p>
                  </a:txBody>
                  <a:tcPr anchor="ctr"/>
                </a:tc>
              </a:tr>
              <a:tr h="412615">
                <a:tc>
                  <a:txBody>
                    <a:bodyPr/>
                    <a:lstStyle/>
                    <a:p>
                      <a:pPr algn="ctr"/>
                      <a:r>
                        <a:rPr lang="en-US" altLang="zh-CN" sz="2000"/>
                        <a:t>I2C</a:t>
                      </a:r>
                      <a:endParaRPr lang="zh-CN" altLang="en-US" sz="2000"/>
                    </a:p>
                  </a:txBody>
                  <a:tcPr anchor="ctr"/>
                </a:tc>
                <a:tc>
                  <a:txBody>
                    <a:bodyPr/>
                    <a:lstStyle/>
                    <a:p>
                      <a:pPr algn="ctr"/>
                      <a:r>
                        <a:rPr lang="en-US" altLang="zh-CN" sz="2000"/>
                        <a:t>I2C</a:t>
                      </a:r>
                      <a:r>
                        <a:rPr lang="zh-CN" altLang="en-US" sz="2000"/>
                        <a:t>通信</a:t>
                      </a:r>
                      <a:endParaRPr lang="zh-CN" altLang="en-US" sz="2000"/>
                    </a:p>
                  </a:txBody>
                  <a:tcPr anchor="ctr"/>
                </a:tc>
                <a:tc>
                  <a:txBody>
                    <a:bodyPr/>
                    <a:lstStyle/>
                    <a:p>
                      <a:pPr algn="ctr"/>
                      <a:r>
                        <a:rPr lang="en-US" altLang="zh-CN" sz="2000"/>
                        <a:t>FSMC</a:t>
                      </a:r>
                      <a:endParaRPr lang="zh-CN" altLang="en-US" sz="2000"/>
                    </a:p>
                  </a:txBody>
                  <a:tcPr anchor="ctr"/>
                </a:tc>
                <a:tc>
                  <a:txBody>
                    <a:bodyPr/>
                    <a:lstStyle/>
                    <a:p>
                      <a:pPr algn="ctr"/>
                      <a:r>
                        <a:rPr lang="zh-CN" altLang="en-US" sz="2000"/>
                        <a:t>可变静态存储控制器</a:t>
                      </a:r>
                      <a:endParaRPr lang="zh-CN" altLang="en-US" sz="2000"/>
                    </a:p>
                  </a:txBody>
                  <a:tcPr anchor="ctr"/>
                </a:tc>
              </a:tr>
              <a:tr h="412615">
                <a:tc>
                  <a:txBody>
                    <a:bodyPr/>
                    <a:lstStyle/>
                    <a:p>
                      <a:pPr algn="ctr"/>
                      <a:r>
                        <a:rPr lang="en-US" altLang="zh-CN" sz="2000"/>
                        <a:t>SPI</a:t>
                      </a:r>
                      <a:endParaRPr lang="zh-CN" altLang="en-US" sz="2000"/>
                    </a:p>
                  </a:txBody>
                  <a:tcPr anchor="ctr"/>
                </a:tc>
                <a:tc>
                  <a:txBody>
                    <a:bodyPr/>
                    <a:lstStyle/>
                    <a:p>
                      <a:pPr algn="ctr"/>
                      <a:r>
                        <a:rPr lang="en-US" altLang="zh-CN" sz="2000"/>
                        <a:t>SPI</a:t>
                      </a:r>
                      <a:r>
                        <a:rPr lang="zh-CN" altLang="en-US" sz="2000"/>
                        <a:t>通信</a:t>
                      </a:r>
                      <a:endParaRPr lang="zh-CN" altLang="en-US" sz="2000"/>
                    </a:p>
                  </a:txBody>
                  <a:tcPr anchor="ctr"/>
                </a:tc>
                <a:tc>
                  <a:txBody>
                    <a:bodyPr/>
                    <a:lstStyle/>
                    <a:p>
                      <a:pPr algn="ctr"/>
                      <a:r>
                        <a:rPr lang="en-US" altLang="zh-CN" sz="2000"/>
                        <a:t>USB OTG</a:t>
                      </a:r>
                      <a:endParaRPr lang="zh-CN" altLang="en-US" sz="2000"/>
                    </a:p>
                  </a:txBody>
                  <a:tcPr anchor="ctr"/>
                </a:tc>
                <a:tc>
                  <a:txBody>
                    <a:bodyPr/>
                    <a:lstStyle/>
                    <a:p>
                      <a:pPr algn="ctr"/>
                      <a:r>
                        <a:rPr lang="en-US" altLang="zh-CN" sz="2000"/>
                        <a:t>USB</a:t>
                      </a:r>
                      <a:r>
                        <a:rPr lang="zh-CN" altLang="en-US" sz="2000"/>
                        <a:t>主机接口</a:t>
                      </a:r>
                      <a:endParaRPr lang="zh-CN" altLang="en-US" sz="2000"/>
                    </a:p>
                  </a:txBody>
                  <a:tcPr anchor="ct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Encoder Interface </a:t>
            </a:r>
            <a:r>
              <a:rPr lang="zh-CN" altLang="en-US" sz="2800"/>
              <a:t>编码器接口</a:t>
            </a:r>
            <a:endParaRPr lang="en-US" altLang="zh-CN" sz="2800"/>
          </a:p>
          <a:p>
            <a:pPr marL="457200" indent="-457200">
              <a:buFont typeface="Arial" panose="02080604020202020204" pitchFamily="34" charset="0"/>
              <a:buChar char="•"/>
            </a:pPr>
            <a:r>
              <a:rPr lang="zh-CN" altLang="en-US" sz="2800"/>
              <a:t>编码器接口可接收增量（正交）编码器的信号，根据编码器旋转产生的正交信号脉冲，自动控制</a:t>
            </a:r>
            <a:r>
              <a:rPr lang="en-US" altLang="zh-CN" sz="2800"/>
              <a:t>CNT</a:t>
            </a:r>
            <a:r>
              <a:rPr lang="zh-CN" altLang="en-US" sz="2800"/>
              <a:t>自增或自减，从而指示编码器的位置、旋转方向和旋转速度</a:t>
            </a:r>
            <a:endParaRPr lang="en-US" altLang="zh-CN" sz="2800"/>
          </a:p>
          <a:p>
            <a:pPr marL="457200" indent="-457200">
              <a:buFont typeface="Arial" panose="02080604020202020204" pitchFamily="34" charset="0"/>
              <a:buChar char="•"/>
            </a:pPr>
            <a:r>
              <a:rPr lang="zh-CN" altLang="en-US" sz="2800"/>
              <a:t>每个高级定时器和通用定时器都拥有</a:t>
            </a:r>
            <a:r>
              <a:rPr lang="en-US" altLang="zh-CN" sz="2800"/>
              <a:t>1</a:t>
            </a:r>
            <a:r>
              <a:rPr lang="zh-CN" altLang="en-US" sz="2800"/>
              <a:t>个编码器接口</a:t>
            </a:r>
            <a:endParaRPr lang="en-US" altLang="zh-CN" sz="2800"/>
          </a:p>
          <a:p>
            <a:pPr marL="457200" indent="-457200">
              <a:buFont typeface="Arial" panose="02080604020202020204" pitchFamily="34" charset="0"/>
              <a:buChar char="•"/>
            </a:pPr>
            <a:r>
              <a:rPr lang="zh-CN" altLang="en-US" sz="2800"/>
              <a:t>两个输入引脚借用了输入捕获的通道</a:t>
            </a:r>
            <a:r>
              <a:rPr lang="en-US" altLang="zh-CN" sz="2800"/>
              <a:t>1</a:t>
            </a:r>
            <a:r>
              <a:rPr lang="zh-CN" altLang="en-US" sz="2800"/>
              <a:t>和通道</a:t>
            </a:r>
            <a:r>
              <a:rPr lang="en-US" altLang="zh-CN" sz="2800"/>
              <a:t>2</a:t>
            </a:r>
            <a:endParaRPr lang="en-US" altLang="zh-CN" sz="28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正交编码器</a:t>
            </a:r>
            <a:endParaRPr lang="zh-CN" altLang="en-US" sz="3200">
              <a:latin typeface="等线" panose="02010600030101010101" pitchFamily="2" charset="-122"/>
              <a:ea typeface="等线" panose="02010600030101010101" pitchFamily="2" charset="-122"/>
            </a:endParaRPr>
          </a:p>
        </p:txBody>
      </p:sp>
      <p:grpSp>
        <p:nvGrpSpPr>
          <p:cNvPr id="56" name="组合 55"/>
          <p:cNvGrpSpPr/>
          <p:nvPr/>
        </p:nvGrpSpPr>
        <p:grpSpPr>
          <a:xfrm>
            <a:off x="3115750" y="1870104"/>
            <a:ext cx="4092269" cy="1076273"/>
            <a:chOff x="1696079" y="2144217"/>
            <a:chExt cx="4092269" cy="1076273"/>
          </a:xfrm>
        </p:grpSpPr>
        <p:cxnSp>
          <p:nvCxnSpPr>
            <p:cNvPr id="7" name="直接连接符 6"/>
            <p:cNvCxnSpPr/>
            <p:nvPr/>
          </p:nvCxnSpPr>
          <p:spPr>
            <a:xfrm>
              <a:off x="212700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5400000">
              <a:off x="234214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557284"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5400000">
              <a:off x="277179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2987569"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320271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341785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5400000">
              <a:off x="3632995"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3848137"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5400000">
              <a:off x="191185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696714" y="2575622"/>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5400000">
              <a:off x="4063279"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4278421"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5400000">
              <a:off x="4493563"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70870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234607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5400000">
              <a:off x="256121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2776359"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5400000">
              <a:off x="299086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3206644"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342178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3636928"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3852070"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4067212"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5400000">
              <a:off x="213093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1696079" y="3218812"/>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4282354"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4497496"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5400000">
              <a:off x="4712638"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92778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5400000">
              <a:off x="492384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5142922"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5400000">
              <a:off x="5142921"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35806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57" name="文本框 56"/>
          <p:cNvSpPr txBox="1"/>
          <p:nvPr/>
        </p:nvSpPr>
        <p:spPr>
          <a:xfrm>
            <a:off x="2092597" y="180564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58" name="文本框 57"/>
          <p:cNvSpPr txBox="1"/>
          <p:nvPr/>
        </p:nvSpPr>
        <p:spPr>
          <a:xfrm>
            <a:off x="2092597" y="244939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59" name="文本框 58"/>
          <p:cNvSpPr txBox="1"/>
          <p:nvPr/>
        </p:nvSpPr>
        <p:spPr>
          <a:xfrm>
            <a:off x="1149434" y="2127522"/>
            <a:ext cx="1021822" cy="461665"/>
          </a:xfrm>
          <a:prstGeom prst="rect">
            <a:avLst/>
          </a:prstGeom>
          <a:noFill/>
        </p:spPr>
        <p:txBody>
          <a:bodyPr wrap="square" rtlCol="0">
            <a:spAutoFit/>
          </a:bodyPr>
          <a:lstStyle/>
          <a:p>
            <a:pPr algn="ctr"/>
            <a:r>
              <a:rPr lang="zh-CN" altLang="en-US" sz="2400"/>
              <a:t>正转</a:t>
            </a:r>
            <a:endParaRPr lang="en-US" altLang="zh-CN" sz="2400"/>
          </a:p>
        </p:txBody>
      </p:sp>
      <p:grpSp>
        <p:nvGrpSpPr>
          <p:cNvPr id="60" name="组合 59"/>
          <p:cNvGrpSpPr/>
          <p:nvPr/>
        </p:nvGrpSpPr>
        <p:grpSpPr>
          <a:xfrm>
            <a:off x="3112452" y="4259814"/>
            <a:ext cx="4096202" cy="1076832"/>
            <a:chOff x="1692781" y="2144217"/>
            <a:chExt cx="4096202" cy="1076832"/>
          </a:xfrm>
        </p:grpSpPr>
        <p:cxnSp>
          <p:nvCxnSpPr>
            <p:cNvPr id="61" name="直接连接符 60"/>
            <p:cNvCxnSpPr/>
            <p:nvPr/>
          </p:nvCxnSpPr>
          <p:spPr>
            <a:xfrm>
              <a:off x="234312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5400000">
              <a:off x="255826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2773409"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5400000">
              <a:off x="298791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3203694"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5400000">
              <a:off x="341883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3633978"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rot="5400000">
              <a:off x="3849120"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4064262"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rot="5400000">
              <a:off x="212798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535511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rot="5400000">
              <a:off x="4279404"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4494546"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rot="5400000">
              <a:off x="4709688"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92483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212700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rot="5400000">
              <a:off x="234214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2557284"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rot="5400000">
              <a:off x="277179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2987569"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rot="5400000">
              <a:off x="320271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341785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3632995"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3848137"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rot="5400000">
              <a:off x="191185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5138988" y="3219371"/>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rot="5400000">
              <a:off x="4063279"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427842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rot="5400000">
              <a:off x="4493563"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470870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13997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1697697"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rot="5400000">
              <a:off x="4923846"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169278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95" name="文本框 94"/>
          <p:cNvSpPr txBox="1"/>
          <p:nvPr/>
        </p:nvSpPr>
        <p:spPr>
          <a:xfrm>
            <a:off x="2092597" y="419535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96" name="文本框 95"/>
          <p:cNvSpPr txBox="1"/>
          <p:nvPr/>
        </p:nvSpPr>
        <p:spPr>
          <a:xfrm>
            <a:off x="2092597" y="483910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97" name="文本框 96"/>
          <p:cNvSpPr txBox="1"/>
          <p:nvPr/>
        </p:nvSpPr>
        <p:spPr>
          <a:xfrm>
            <a:off x="1149434" y="4517232"/>
            <a:ext cx="1021822" cy="461665"/>
          </a:xfrm>
          <a:prstGeom prst="rect">
            <a:avLst/>
          </a:prstGeom>
          <a:noFill/>
        </p:spPr>
        <p:txBody>
          <a:bodyPr wrap="square" rtlCol="0">
            <a:spAutoFit/>
          </a:bodyPr>
          <a:lstStyle/>
          <a:p>
            <a:pPr algn="ctr"/>
            <a:r>
              <a:rPr lang="zh-CN" altLang="en-US" sz="2400"/>
              <a:t>反转</a:t>
            </a:r>
            <a:endParaRPr lang="en-US" altLang="zh-CN" sz="2400"/>
          </a:p>
        </p:txBody>
      </p:sp>
      <p:graphicFrame>
        <p:nvGraphicFramePr>
          <p:cNvPr id="108" name="表格 108"/>
          <p:cNvGraphicFramePr>
            <a:graphicFrameLocks noGrp="1"/>
          </p:cNvGraphicFramePr>
          <p:nvPr/>
        </p:nvGraphicFramePr>
        <p:xfrm>
          <a:off x="8279794" y="1431254"/>
          <a:ext cx="2618346" cy="1854200"/>
        </p:xfrm>
        <a:graphic>
          <a:graphicData uri="http://schemas.openxmlformats.org/drawingml/2006/table">
            <a:tbl>
              <a:tblPr firstRow="1" bandRow="1">
                <a:tableStyleId>{93296810-A885-4BE3-A3E7-6D5BEEA58F35}</a:tableStyleId>
              </a:tblPr>
              <a:tblGrid>
                <a:gridCol w="970171"/>
                <a:gridCol w="1648175"/>
              </a:tblGrid>
              <a:tr h="370840">
                <a:tc>
                  <a:txBody>
                    <a:bodyPr/>
                    <a:lstStyle/>
                    <a:p>
                      <a:pPr algn="ctr"/>
                      <a:r>
                        <a:rPr lang="zh-CN" altLang="en-US"/>
                        <a:t>边沿</a:t>
                      </a:r>
                      <a:endParaRPr lang="zh-CN" altLang="en-US"/>
                    </a:p>
                  </a:txBody>
                  <a:tcPr/>
                </a:tc>
                <a:tc>
                  <a:txBody>
                    <a:bodyPr/>
                    <a:lstStyle/>
                    <a:p>
                      <a:pPr algn="ctr"/>
                      <a:r>
                        <a:rPr lang="zh-CN" altLang="en-US"/>
                        <a:t>另一相状态</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相低电平</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相高电平</a:t>
                      </a:r>
                      <a:endParaRPr lang="zh-CN" altLang="en-US"/>
                    </a:p>
                  </a:txBody>
                  <a:tcPr/>
                </a:tc>
              </a:tr>
              <a:tr h="370840">
                <a:tc>
                  <a:txBody>
                    <a:bodyPr/>
                    <a:lstStyle/>
                    <a:p>
                      <a:pPr algn="ctr"/>
                      <a:r>
                        <a:rPr lang="en-US" altLang="zh-CN"/>
                        <a:t>B</a:t>
                      </a:r>
                      <a:r>
                        <a:rPr lang="zh-CN" altLang="en-US"/>
                        <a:t>相↑</a:t>
                      </a:r>
                      <a:endParaRPr lang="zh-CN" altLang="en-US"/>
                    </a:p>
                  </a:txBody>
                  <a:tcPr/>
                </a:tc>
                <a:tc>
                  <a:txBody>
                    <a:bodyPr/>
                    <a:lstStyle/>
                    <a:p>
                      <a:pPr algn="ctr"/>
                      <a:r>
                        <a:rPr lang="en-US" altLang="zh-CN"/>
                        <a:t>A</a:t>
                      </a:r>
                      <a:r>
                        <a:rPr lang="zh-CN" altLang="en-US"/>
                        <a:t>相高电平</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B</a:t>
                      </a:r>
                      <a:r>
                        <a:rPr lang="zh-CN" altLang="en-US"/>
                        <a:t>相↓</a:t>
                      </a:r>
                      <a:endParaRPr lang="zh-CN" altLang="en-US"/>
                    </a:p>
                  </a:txBody>
                  <a:tcPr/>
                </a:tc>
                <a:tc>
                  <a:txBody>
                    <a:bodyPr/>
                    <a:lstStyle/>
                    <a:p>
                      <a:pPr algn="ctr"/>
                      <a:r>
                        <a:rPr lang="en-US" altLang="zh-CN"/>
                        <a:t>A</a:t>
                      </a:r>
                      <a:r>
                        <a:rPr lang="zh-CN" altLang="en-US"/>
                        <a:t>相低电平</a:t>
                      </a:r>
                      <a:endParaRPr lang="zh-CN" altLang="en-US"/>
                    </a:p>
                  </a:txBody>
                  <a:tcPr/>
                </a:tc>
              </a:tr>
            </a:tbl>
          </a:graphicData>
        </a:graphic>
      </p:graphicFrame>
      <p:graphicFrame>
        <p:nvGraphicFramePr>
          <p:cNvPr id="111" name="表格 108"/>
          <p:cNvGraphicFramePr>
            <a:graphicFrameLocks noGrp="1"/>
          </p:cNvGraphicFramePr>
          <p:nvPr/>
        </p:nvGraphicFramePr>
        <p:xfrm>
          <a:off x="8279794" y="3820964"/>
          <a:ext cx="2618346" cy="1854200"/>
        </p:xfrm>
        <a:graphic>
          <a:graphicData uri="http://schemas.openxmlformats.org/drawingml/2006/table">
            <a:tbl>
              <a:tblPr firstRow="1" bandRow="1">
                <a:tableStyleId>{93296810-A885-4BE3-A3E7-6D5BEEA58F35}</a:tableStyleId>
              </a:tblPr>
              <a:tblGrid>
                <a:gridCol w="970171"/>
                <a:gridCol w="1648175"/>
              </a:tblGrid>
              <a:tr h="370840">
                <a:tc>
                  <a:txBody>
                    <a:bodyPr/>
                    <a:lstStyle/>
                    <a:p>
                      <a:pPr algn="ctr"/>
                      <a:r>
                        <a:rPr lang="zh-CN" altLang="en-US"/>
                        <a:t>边沿</a:t>
                      </a:r>
                      <a:endParaRPr lang="zh-CN" altLang="en-US"/>
                    </a:p>
                  </a:txBody>
                  <a:tcPr/>
                </a:tc>
                <a:tc>
                  <a:txBody>
                    <a:bodyPr/>
                    <a:lstStyle/>
                    <a:p>
                      <a:pPr algn="ctr"/>
                      <a:r>
                        <a:rPr lang="zh-CN" altLang="en-US"/>
                        <a:t>另一相状态</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相高电平</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相低电平</a:t>
                      </a:r>
                      <a:endParaRPr lang="zh-CN" altLang="en-US"/>
                    </a:p>
                  </a:txBody>
                  <a:tcPr/>
                </a:tc>
              </a:tr>
              <a:tr h="370840">
                <a:tc>
                  <a:txBody>
                    <a:bodyPr/>
                    <a:lstStyle/>
                    <a:p>
                      <a:pPr algn="ctr"/>
                      <a:r>
                        <a:rPr lang="en-US" altLang="zh-CN"/>
                        <a:t>B</a:t>
                      </a:r>
                      <a:r>
                        <a:rPr lang="zh-CN" altLang="en-US"/>
                        <a:t>相↑</a:t>
                      </a:r>
                      <a:endParaRPr lang="zh-CN" altLang="en-US"/>
                    </a:p>
                  </a:txBody>
                  <a:tcPr/>
                </a:tc>
                <a:tc>
                  <a:txBody>
                    <a:bodyPr/>
                    <a:lstStyle/>
                    <a:p>
                      <a:pPr algn="ctr"/>
                      <a:r>
                        <a:rPr lang="en-US" altLang="zh-CN"/>
                        <a:t>A</a:t>
                      </a:r>
                      <a:r>
                        <a:rPr lang="zh-CN" altLang="en-US"/>
                        <a:t>相低电平</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B</a:t>
                      </a:r>
                      <a:r>
                        <a:rPr lang="zh-CN" altLang="en-US"/>
                        <a:t>相↓</a:t>
                      </a:r>
                      <a:endParaRPr lang="zh-CN" altLang="en-US"/>
                    </a:p>
                  </a:txBody>
                  <a:tcPr/>
                </a:tc>
                <a:tc>
                  <a:txBody>
                    <a:bodyPr/>
                    <a:lstStyle/>
                    <a:p>
                      <a:pPr algn="ctr"/>
                      <a:r>
                        <a:rPr lang="en-US" altLang="zh-CN"/>
                        <a:t>A</a:t>
                      </a:r>
                      <a:r>
                        <a:rPr lang="zh-CN" altLang="en-US"/>
                        <a:t>相高电平</a:t>
                      </a:r>
                      <a:endParaRPr lang="zh-CN" altLang="en-US"/>
                    </a:p>
                  </a:txBody>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7" name="矩形 6"/>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a:stCxn id="58" idx="3"/>
            <a:endCxn id="15" idx="1"/>
          </p:cNvCxnSpPr>
          <p:nvPr/>
        </p:nvCxnSpPr>
        <p:spPr>
          <a:xfrm flipV="1">
            <a:off x="6935836" y="3395135"/>
            <a:ext cx="740046" cy="2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463379" y="3063503"/>
            <a:ext cx="1472457" cy="66912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编码器接口</a:t>
            </a:r>
            <a:endParaRPr lang="en-US" altLang="zh-CN"/>
          </a:p>
        </p:txBody>
      </p:sp>
      <p:sp>
        <p:nvSpPr>
          <p:cNvPr id="61" name="矩形 60"/>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65" name="直接箭头连接符 64"/>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049556" y="3726765"/>
            <a:ext cx="0" cy="82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文本框 205"/>
          <p:cNvSpPr txBox="1"/>
          <p:nvPr/>
        </p:nvSpPr>
        <p:spPr>
          <a:xfrm>
            <a:off x="5093788" y="3754197"/>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cxnSp>
        <p:nvCxnSpPr>
          <p:cNvPr id="70" name="直接箭头连接符 69"/>
          <p:cNvCxnSpPr/>
          <p:nvPr/>
        </p:nvCxnSpPr>
        <p:spPr>
          <a:xfrm>
            <a:off x="5934957" y="5532753"/>
            <a:ext cx="40361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6406264" y="3755307"/>
            <a:ext cx="908863" cy="369332"/>
          </a:xfrm>
          <a:prstGeom prst="rect">
            <a:avLst/>
          </a:prstGeom>
          <a:noFill/>
        </p:spPr>
        <p:txBody>
          <a:bodyPr wrap="square" rtlCol="0">
            <a:spAutoFit/>
          </a:bodyPr>
          <a:lstStyle/>
          <a:p>
            <a:pPr algn="ctr"/>
            <a:r>
              <a:rPr lang="en-US" altLang="zh-CN">
                <a:solidFill>
                  <a:schemeClr val="bg1"/>
                </a:solidFill>
              </a:rPr>
              <a:t>TI2FP2</a:t>
            </a:r>
            <a:endParaRPr lang="en-US" altLang="zh-CN">
              <a:solidFill>
                <a:schemeClr val="bg1"/>
              </a:solidFill>
            </a:endParaRPr>
          </a:p>
        </p:txBody>
      </p:sp>
      <p:sp>
        <p:nvSpPr>
          <p:cNvPr id="71" name="矩形 70"/>
          <p:cNvSpPr/>
          <p:nvPr/>
        </p:nvSpPr>
        <p:spPr>
          <a:xfrm>
            <a:off x="1171357" y="520980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73" name="矩形 72"/>
          <p:cNvSpPr/>
          <p:nvPr/>
        </p:nvSpPr>
        <p:spPr>
          <a:xfrm>
            <a:off x="2868870" y="520980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74" name="矩形 73"/>
          <p:cNvSpPr/>
          <p:nvPr/>
        </p:nvSpPr>
        <p:spPr>
          <a:xfrm>
            <a:off x="4454820" y="520980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76" name="直接箭头连接符 75"/>
          <p:cNvCxnSpPr/>
          <p:nvPr/>
        </p:nvCxnSpPr>
        <p:spPr>
          <a:xfrm>
            <a:off x="1949386" y="553027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3962528" y="553027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5934957" y="4555974"/>
            <a:ext cx="11459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6338570" y="3726765"/>
            <a:ext cx="0" cy="1801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工作模式</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940215"/>
            <a:ext cx="9000000" cy="331212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实例（均不反相）</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496000" y="2740373"/>
            <a:ext cx="7200000" cy="3422950"/>
          </a:xfrm>
          <a:prstGeom prst="rect">
            <a:avLst/>
          </a:prstGeom>
        </p:spPr>
      </p:pic>
      <p:grpSp>
        <p:nvGrpSpPr>
          <p:cNvPr id="3" name="组合 2"/>
          <p:cNvGrpSpPr/>
          <p:nvPr/>
        </p:nvGrpSpPr>
        <p:grpSpPr>
          <a:xfrm>
            <a:off x="2496001" y="1246174"/>
            <a:ext cx="7200000" cy="1272868"/>
            <a:chOff x="2496001" y="1246174"/>
            <a:chExt cx="7200000" cy="1272868"/>
          </a:xfrm>
        </p:grpSpPr>
        <p:pic>
          <p:nvPicPr>
            <p:cNvPr id="7" name="图片 6"/>
            <p:cNvPicPr>
              <a:picLocks noChangeAspect="1"/>
            </p:cNvPicPr>
            <p:nvPr/>
          </p:nvPicPr>
          <p:blipFill rotWithShape="1">
            <a:blip r:embed="rId2"/>
            <a:srcRect t="8906" b="62809"/>
            <a:stretch>
              <a:fillRect/>
            </a:stretch>
          </p:blipFill>
          <p:spPr>
            <a:xfrm>
              <a:off x="2496001" y="1246174"/>
              <a:ext cx="7200000" cy="749453"/>
            </a:xfrm>
            <a:prstGeom prst="rect">
              <a:avLst/>
            </a:prstGeom>
          </p:spPr>
        </p:pic>
        <p:pic>
          <p:nvPicPr>
            <p:cNvPr id="8" name="图片 7"/>
            <p:cNvPicPr>
              <a:picLocks noChangeAspect="1"/>
            </p:cNvPicPr>
            <p:nvPr/>
          </p:nvPicPr>
          <p:blipFill rotWithShape="1">
            <a:blip r:embed="rId2"/>
            <a:srcRect t="77168" b="1933"/>
            <a:stretch>
              <a:fillRect/>
            </a:stretch>
          </p:blipFill>
          <p:spPr>
            <a:xfrm>
              <a:off x="2496001" y="1965264"/>
              <a:ext cx="7200000" cy="553778"/>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实例（</a:t>
            </a:r>
            <a:r>
              <a:rPr lang="en-US" altLang="zh-CN" sz="3200">
                <a:latin typeface="等线" panose="02010600030101010101" pitchFamily="2" charset="-122"/>
              </a:rPr>
              <a:t>TI1</a:t>
            </a:r>
            <a:r>
              <a:rPr lang="zh-CN" altLang="en-US" sz="3200">
                <a:latin typeface="等线" panose="02010600030101010101" pitchFamily="2" charset="-122"/>
              </a:rPr>
              <a:t>反相）</a:t>
            </a:r>
            <a:endParaRPr lang="zh-CN" altLang="en-US" sz="3200">
              <a:latin typeface="等线" panose="02010600030101010101" pitchFamily="2" charset="-122"/>
            </a:endParaRPr>
          </a:p>
        </p:txBody>
      </p:sp>
      <p:grpSp>
        <p:nvGrpSpPr>
          <p:cNvPr id="8" name="组合 7"/>
          <p:cNvGrpSpPr/>
          <p:nvPr/>
        </p:nvGrpSpPr>
        <p:grpSpPr>
          <a:xfrm>
            <a:off x="2496001" y="1246174"/>
            <a:ext cx="7200000" cy="1272868"/>
            <a:chOff x="2496001" y="1246174"/>
            <a:chExt cx="7200000" cy="1272868"/>
          </a:xfrm>
        </p:grpSpPr>
        <p:pic>
          <p:nvPicPr>
            <p:cNvPr id="9" name="图片 8"/>
            <p:cNvPicPr>
              <a:picLocks noChangeAspect="1"/>
            </p:cNvPicPr>
            <p:nvPr/>
          </p:nvPicPr>
          <p:blipFill rotWithShape="1">
            <a:blip r:embed="rId1"/>
            <a:srcRect t="8906" b="62809"/>
            <a:stretch>
              <a:fillRect/>
            </a:stretch>
          </p:blipFill>
          <p:spPr>
            <a:xfrm>
              <a:off x="2496001" y="1246174"/>
              <a:ext cx="7200000" cy="749453"/>
            </a:xfrm>
            <a:prstGeom prst="rect">
              <a:avLst/>
            </a:prstGeom>
          </p:spPr>
        </p:pic>
        <p:pic>
          <p:nvPicPr>
            <p:cNvPr id="10" name="图片 9"/>
            <p:cNvPicPr>
              <a:picLocks noChangeAspect="1"/>
            </p:cNvPicPr>
            <p:nvPr/>
          </p:nvPicPr>
          <p:blipFill rotWithShape="1">
            <a:blip r:embed="rId1"/>
            <a:srcRect t="77168" b="1933"/>
            <a:stretch>
              <a:fillRect/>
            </a:stretch>
          </p:blipFill>
          <p:spPr>
            <a:xfrm>
              <a:off x="2496001" y="1965264"/>
              <a:ext cx="7200000" cy="553778"/>
            </a:xfrm>
            <a:prstGeom prst="rect">
              <a:avLst/>
            </a:prstGeom>
          </p:spPr>
        </p:pic>
      </p:grpSp>
      <p:pic>
        <p:nvPicPr>
          <p:cNvPr id="11" name="图片 10"/>
          <p:cNvPicPr>
            <a:picLocks noChangeAspect="1"/>
          </p:cNvPicPr>
          <p:nvPr/>
        </p:nvPicPr>
        <p:blipFill>
          <a:blip r:embed="rId2"/>
          <a:stretch>
            <a:fillRect/>
          </a:stretch>
        </p:blipFill>
        <p:spPr>
          <a:xfrm>
            <a:off x="2496000" y="2740373"/>
            <a:ext cx="7200000" cy="3428857"/>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ADC</a:t>
            </a:r>
            <a:r>
              <a:rPr lang="zh-CN" altLang="en-US" sz="2800"/>
              <a:t>（</a:t>
            </a:r>
            <a:r>
              <a:rPr lang="en-US" altLang="zh-CN" sz="2800"/>
              <a:t>Analog-Digital Converter</a:t>
            </a:r>
            <a:r>
              <a:rPr lang="zh-CN" altLang="en-US" sz="2800"/>
              <a:t>）模拟</a:t>
            </a:r>
            <a:r>
              <a:rPr lang="en-US" altLang="zh-CN" sz="2800"/>
              <a:t>-</a:t>
            </a:r>
            <a:r>
              <a:rPr lang="zh-CN" altLang="en-US" sz="2800"/>
              <a:t>数字转换器</a:t>
            </a:r>
            <a:endParaRPr lang="en-US" altLang="zh-CN" sz="2800"/>
          </a:p>
          <a:p>
            <a:pPr marL="457200" indent="-457200">
              <a:buFont typeface="Arial" panose="02080604020202020204" pitchFamily="34" charset="0"/>
              <a:buChar char="•"/>
            </a:pPr>
            <a:r>
              <a:rPr lang="en-US" altLang="zh-CN" sz="2800"/>
              <a:t>ADC</a:t>
            </a:r>
            <a:r>
              <a:rPr lang="zh-CN" altLang="en-US" sz="2800"/>
              <a:t>可以将引脚上连续变化的模拟电压转换为内存中存储的数字变量，建立模拟电路到数字电路的桥梁</a:t>
            </a:r>
            <a:endParaRPr lang="en-US" altLang="zh-CN" sz="2800"/>
          </a:p>
          <a:p>
            <a:pPr marL="457200" indent="-457200">
              <a:buFont typeface="Arial" panose="02080604020202020204" pitchFamily="34" charset="0"/>
              <a:buChar char="•"/>
            </a:pPr>
            <a:r>
              <a:rPr lang="en-US" altLang="zh-CN" sz="2800"/>
              <a:t>12</a:t>
            </a:r>
            <a:r>
              <a:rPr lang="zh-CN" altLang="en-US" sz="2800"/>
              <a:t>位逐次逼近型</a:t>
            </a:r>
            <a:r>
              <a:rPr lang="en-US" altLang="zh-CN" sz="2800"/>
              <a:t>ADC</a:t>
            </a:r>
            <a:r>
              <a:rPr lang="zh-CN" altLang="en-US" sz="2800"/>
              <a:t>，</a:t>
            </a:r>
            <a:r>
              <a:rPr lang="en-US" altLang="zh-CN" sz="2800"/>
              <a:t>1us</a:t>
            </a:r>
            <a:r>
              <a:rPr lang="zh-CN" altLang="en-US" sz="2800"/>
              <a:t>转换时间</a:t>
            </a:r>
            <a:endParaRPr lang="en-US" altLang="zh-CN" sz="2800"/>
          </a:p>
          <a:p>
            <a:pPr marL="457200" indent="-457200">
              <a:buFont typeface="Arial" panose="02080604020202020204" pitchFamily="34" charset="0"/>
              <a:buChar char="•"/>
            </a:pPr>
            <a:r>
              <a:rPr lang="zh-CN" altLang="en-US" sz="2800"/>
              <a:t>输入电压范围：</a:t>
            </a:r>
            <a:r>
              <a:rPr lang="en-US" altLang="zh-CN" sz="2800"/>
              <a:t>0~3.3V</a:t>
            </a:r>
            <a:r>
              <a:rPr lang="zh-CN" altLang="en-US" sz="2800"/>
              <a:t>，转换结果范围：</a:t>
            </a:r>
            <a:r>
              <a:rPr lang="en-US" altLang="zh-CN" sz="2800"/>
              <a:t>0~4095</a:t>
            </a:r>
            <a:endParaRPr lang="en-US" altLang="zh-CN" sz="2800"/>
          </a:p>
          <a:p>
            <a:pPr marL="457200" indent="-457200">
              <a:buFont typeface="Arial" panose="02080604020202020204" pitchFamily="34" charset="0"/>
              <a:buChar char="•"/>
            </a:pPr>
            <a:r>
              <a:rPr lang="en-US" altLang="zh-CN" sz="2800"/>
              <a:t>18</a:t>
            </a:r>
            <a:r>
              <a:rPr lang="zh-CN" altLang="en-US" sz="2800"/>
              <a:t>个输入通道，可测量</a:t>
            </a:r>
            <a:r>
              <a:rPr lang="en-US" altLang="zh-CN" sz="2800"/>
              <a:t>16</a:t>
            </a:r>
            <a:r>
              <a:rPr lang="zh-CN" altLang="en-US" sz="2800"/>
              <a:t>个外部和</a:t>
            </a:r>
            <a:r>
              <a:rPr lang="en-US" altLang="zh-CN" sz="2800"/>
              <a:t>2</a:t>
            </a:r>
            <a:r>
              <a:rPr lang="zh-CN" altLang="en-US" sz="2800"/>
              <a:t>个内部信号源</a:t>
            </a:r>
            <a:endParaRPr lang="en-US" altLang="zh-CN" sz="2800"/>
          </a:p>
          <a:p>
            <a:pPr marL="457200" indent="-457200">
              <a:buFont typeface="Arial" panose="02080604020202020204" pitchFamily="34" charset="0"/>
              <a:buChar char="•"/>
            </a:pPr>
            <a:r>
              <a:rPr lang="zh-CN" altLang="en-US" sz="2800"/>
              <a:t>规则组和注入组两个转换单元</a:t>
            </a:r>
            <a:endParaRPr lang="en-US" altLang="zh-CN" sz="2800"/>
          </a:p>
          <a:p>
            <a:pPr marL="457200" indent="-457200">
              <a:buFont typeface="Arial" panose="02080604020202020204" pitchFamily="34" charset="0"/>
              <a:buChar char="•"/>
            </a:pPr>
            <a:r>
              <a:rPr lang="zh-CN" altLang="en-US" sz="2800"/>
              <a:t>模拟看门狗自动监测输入电压范围</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en-US" altLang="zh-CN" sz="2800"/>
              <a:t>STM32F103C8T6</a:t>
            </a:r>
            <a:r>
              <a:rPr lang="zh-CN" altLang="en-US" sz="2800"/>
              <a:t> </a:t>
            </a:r>
            <a:r>
              <a:rPr lang="en-US" altLang="zh-CN" sz="2800"/>
              <a:t>ADC</a:t>
            </a:r>
            <a:r>
              <a:rPr lang="zh-CN" altLang="en-US" sz="2800"/>
              <a:t>资源：</a:t>
            </a:r>
            <a:r>
              <a:rPr lang="en-US" altLang="zh-CN" sz="2800"/>
              <a:t>ADC1</a:t>
            </a:r>
            <a:r>
              <a:rPr lang="zh-CN" altLang="en-US" sz="2800"/>
              <a:t>、</a:t>
            </a:r>
            <a:r>
              <a:rPr lang="en-US" altLang="zh-CN" sz="2800"/>
              <a:t>ADC2</a:t>
            </a:r>
            <a:r>
              <a:rPr lang="zh-CN" altLang="en-US" sz="2800"/>
              <a:t>，</a:t>
            </a:r>
            <a:r>
              <a:rPr lang="en-US" altLang="zh-CN" sz="2800"/>
              <a:t>10</a:t>
            </a:r>
            <a:r>
              <a:rPr lang="zh-CN" altLang="en-US" sz="2800"/>
              <a:t>个外部输入通道</a:t>
            </a:r>
            <a:endParaRPr lang="en-US" altLang="zh-CN" sz="28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逐次逼近型</a:t>
            </a:r>
            <a:r>
              <a:rPr lang="en-US" altLang="zh-CN" sz="3200"/>
              <a:t>ADC</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0721" b="3960"/>
          <a:stretch>
            <a:fillRect/>
          </a:stretch>
        </p:blipFill>
        <p:spPr>
          <a:xfrm>
            <a:off x="2591889" y="1442197"/>
            <a:ext cx="7008222" cy="44844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rotWithShape="1">
          <a:blip r:embed="rId1"/>
          <a:srcRect b="17036"/>
          <a:stretch>
            <a:fillRect/>
          </a:stretch>
        </p:blipFill>
        <p:spPr>
          <a:xfrm>
            <a:off x="3963521" y="948268"/>
            <a:ext cx="4264957" cy="555413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306738"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5" name="矩形 14"/>
          <p:cNvSpPr/>
          <p:nvPr/>
        </p:nvSpPr>
        <p:spPr>
          <a:xfrm>
            <a:off x="3899236" y="3012680"/>
            <a:ext cx="1831944"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转换器</a:t>
            </a:r>
            <a:endParaRPr lang="en-US" altLang="zh-CN"/>
          </a:p>
          <a:p>
            <a:endParaRPr lang="en-US" altLang="zh-CN"/>
          </a:p>
          <a:p>
            <a:endParaRPr lang="en-US" altLang="zh-CN"/>
          </a:p>
          <a:p>
            <a:endParaRPr lang="en-US" altLang="zh-CN"/>
          </a:p>
          <a:p>
            <a:endParaRPr lang="en-US" altLang="zh-CN"/>
          </a:p>
        </p:txBody>
      </p:sp>
      <p:sp>
        <p:nvSpPr>
          <p:cNvPr id="17" name="梯形 16"/>
          <p:cNvSpPr/>
          <p:nvPr/>
        </p:nvSpPr>
        <p:spPr>
          <a:xfrm rot="5400000">
            <a:off x="1855732" y="3508643"/>
            <a:ext cx="2183218" cy="507950"/>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7" name="直接箭头连接符 26"/>
          <p:cNvCxnSpPr>
            <a:endCxn id="19" idx="1"/>
          </p:cNvCxnSpPr>
          <p:nvPr/>
        </p:nvCxnSpPr>
        <p:spPr>
          <a:xfrm>
            <a:off x="3201316" y="3630233"/>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173462" y="2684481"/>
            <a:ext cx="865761" cy="103239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34" name="矩形 33"/>
          <p:cNvSpPr/>
          <p:nvPr/>
        </p:nvSpPr>
        <p:spPr>
          <a:xfrm>
            <a:off x="9212776"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36" name="直接箭头连接符 35"/>
          <p:cNvCxnSpPr>
            <a:stCxn id="34" idx="3"/>
            <a:endCxn id="8" idx="1"/>
          </p:cNvCxnSpPr>
          <p:nvPr/>
        </p:nvCxnSpPr>
        <p:spPr>
          <a:xfrm>
            <a:off x="9983572" y="2408544"/>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123861" y="1911783"/>
            <a:ext cx="2419100"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模拟看门狗</a:t>
            </a:r>
            <a:endParaRPr lang="en-US" altLang="zh-CN"/>
          </a:p>
        </p:txBody>
      </p:sp>
      <p:sp>
        <p:nvSpPr>
          <p:cNvPr id="45" name="矩形 44"/>
          <p:cNvSpPr/>
          <p:nvPr/>
        </p:nvSpPr>
        <p:spPr>
          <a:xfrm>
            <a:off x="4967460"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endParaRPr lang="en-US" altLang="zh-CN"/>
          </a:p>
        </p:txBody>
      </p:sp>
      <p:sp>
        <p:nvSpPr>
          <p:cNvPr id="47" name="矩形 46"/>
          <p:cNvSpPr/>
          <p:nvPr/>
        </p:nvSpPr>
        <p:spPr>
          <a:xfrm>
            <a:off x="3574846"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触发控制</a:t>
            </a:r>
            <a:endParaRPr lang="en-US" altLang="zh-CN"/>
          </a:p>
        </p:txBody>
      </p:sp>
      <p:sp>
        <p:nvSpPr>
          <p:cNvPr id="19" name="矩形 18"/>
          <p:cNvSpPr/>
          <p:nvPr/>
        </p:nvSpPr>
        <p:spPr>
          <a:xfrm>
            <a:off x="4204323" y="3438577"/>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a:t>
            </a:r>
            <a:endParaRPr lang="en-US" altLang="zh-CN"/>
          </a:p>
        </p:txBody>
      </p:sp>
      <p:sp>
        <p:nvSpPr>
          <p:cNvPr id="20" name="矩形 19"/>
          <p:cNvSpPr/>
          <p:nvPr/>
        </p:nvSpPr>
        <p:spPr>
          <a:xfrm>
            <a:off x="4204323" y="389420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a:t>
            </a:r>
            <a:endParaRPr lang="en-US" altLang="zh-CN"/>
          </a:p>
        </p:txBody>
      </p:sp>
      <p:cxnSp>
        <p:nvCxnSpPr>
          <p:cNvPr id="26" name="直接箭头连接符 25"/>
          <p:cNvCxnSpPr>
            <a:endCxn id="20" idx="1"/>
          </p:cNvCxnSpPr>
          <p:nvPr/>
        </p:nvCxnSpPr>
        <p:spPr>
          <a:xfrm>
            <a:off x="3201316" y="4085859"/>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123861" y="3012680"/>
            <a:ext cx="2419100"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数据寄存器</a:t>
            </a:r>
            <a:endParaRPr lang="en-US" altLang="zh-CN"/>
          </a:p>
          <a:p>
            <a:endParaRPr lang="en-US" altLang="zh-CN"/>
          </a:p>
          <a:p>
            <a:endParaRPr lang="en-US" altLang="zh-CN"/>
          </a:p>
          <a:p>
            <a:endParaRPr lang="en-US" altLang="zh-CN"/>
          </a:p>
          <a:p>
            <a:endParaRPr lang="en-US" altLang="zh-CN"/>
          </a:p>
        </p:txBody>
      </p:sp>
      <p:cxnSp>
        <p:nvCxnSpPr>
          <p:cNvPr id="31" name="直接箭头连接符 30"/>
          <p:cNvCxnSpPr>
            <a:stCxn id="19" idx="3"/>
            <a:endCxn id="35" idx="1"/>
          </p:cNvCxnSpPr>
          <p:nvPr/>
        </p:nvCxnSpPr>
        <p:spPr>
          <a:xfrm>
            <a:off x="5442858" y="3630233"/>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0" idx="3"/>
            <a:endCxn id="38" idx="1"/>
          </p:cNvCxnSpPr>
          <p:nvPr/>
        </p:nvCxnSpPr>
        <p:spPr>
          <a:xfrm>
            <a:off x="5442858" y="4085859"/>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428948" y="3438577"/>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规则组结果</a:t>
            </a:r>
            <a:r>
              <a:rPr lang="en-US" altLang="zh-CN"/>
              <a:t>×1</a:t>
            </a:r>
            <a:endParaRPr lang="en-US" altLang="zh-CN"/>
          </a:p>
        </p:txBody>
      </p:sp>
      <p:sp>
        <p:nvSpPr>
          <p:cNvPr id="38" name="矩形 37"/>
          <p:cNvSpPr/>
          <p:nvPr/>
        </p:nvSpPr>
        <p:spPr>
          <a:xfrm>
            <a:off x="6428948" y="3894203"/>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注入组结果</a:t>
            </a:r>
            <a:r>
              <a:rPr lang="en-US" altLang="zh-CN"/>
              <a:t>×4</a:t>
            </a:r>
            <a:endParaRPr lang="en-US" altLang="zh-CN"/>
          </a:p>
        </p:txBody>
      </p:sp>
      <p:sp>
        <p:nvSpPr>
          <p:cNvPr id="44" name="文本框 43"/>
          <p:cNvSpPr txBox="1"/>
          <p:nvPr/>
        </p:nvSpPr>
        <p:spPr>
          <a:xfrm>
            <a:off x="3276537" y="3204139"/>
            <a:ext cx="571012" cy="369332"/>
          </a:xfrm>
          <a:prstGeom prst="rect">
            <a:avLst/>
          </a:prstGeom>
          <a:noFill/>
        </p:spPr>
        <p:txBody>
          <a:bodyPr wrap="square" rtlCol="0">
            <a:spAutoFit/>
          </a:bodyPr>
          <a:lstStyle/>
          <a:p>
            <a:pPr algn="ctr"/>
            <a:r>
              <a:rPr lang="en-US" altLang="zh-CN"/>
              <a:t>16</a:t>
            </a:r>
            <a:endParaRPr lang="en-US" altLang="zh-CN"/>
          </a:p>
        </p:txBody>
      </p:sp>
      <p:cxnSp>
        <p:nvCxnSpPr>
          <p:cNvPr id="49" name="直接连接符 48"/>
          <p:cNvCxnSpPr/>
          <p:nvPr/>
        </p:nvCxnSpPr>
        <p:spPr>
          <a:xfrm flipV="1">
            <a:off x="3472043"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文本框 49"/>
          <p:cNvSpPr txBox="1"/>
          <p:nvPr/>
        </p:nvSpPr>
        <p:spPr>
          <a:xfrm>
            <a:off x="3276537" y="4146819"/>
            <a:ext cx="571012" cy="369332"/>
          </a:xfrm>
          <a:prstGeom prst="rect">
            <a:avLst/>
          </a:prstGeom>
          <a:noFill/>
        </p:spPr>
        <p:txBody>
          <a:bodyPr wrap="square" rtlCol="0">
            <a:spAutoFit/>
          </a:bodyPr>
          <a:lstStyle/>
          <a:p>
            <a:pPr algn="ctr"/>
            <a:r>
              <a:rPr lang="en-US" altLang="zh-CN"/>
              <a:t>4</a:t>
            </a:r>
            <a:endParaRPr lang="en-US" altLang="zh-CN"/>
          </a:p>
        </p:txBody>
      </p:sp>
      <p:cxnSp>
        <p:nvCxnSpPr>
          <p:cNvPr id="51" name="直接连接符 50"/>
          <p:cNvCxnSpPr/>
          <p:nvPr/>
        </p:nvCxnSpPr>
        <p:spPr>
          <a:xfrm flipV="1">
            <a:off x="3472043"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2" name="文本框 51"/>
          <p:cNvSpPr txBox="1"/>
          <p:nvPr/>
        </p:nvSpPr>
        <p:spPr>
          <a:xfrm>
            <a:off x="5607257" y="3204139"/>
            <a:ext cx="571012" cy="369332"/>
          </a:xfrm>
          <a:prstGeom prst="rect">
            <a:avLst/>
          </a:prstGeom>
          <a:noFill/>
        </p:spPr>
        <p:txBody>
          <a:bodyPr wrap="square" rtlCol="0">
            <a:spAutoFit/>
          </a:bodyPr>
          <a:lstStyle/>
          <a:p>
            <a:pPr algn="ctr"/>
            <a:r>
              <a:rPr lang="en-US" altLang="zh-CN"/>
              <a:t>1</a:t>
            </a:r>
            <a:endParaRPr lang="en-US" altLang="zh-CN"/>
          </a:p>
        </p:txBody>
      </p:sp>
      <p:cxnSp>
        <p:nvCxnSpPr>
          <p:cNvPr id="53" name="直接连接符 52"/>
          <p:cNvCxnSpPr/>
          <p:nvPr/>
        </p:nvCxnSpPr>
        <p:spPr>
          <a:xfrm flipV="1">
            <a:off x="5836864"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4" name="文本框 53"/>
          <p:cNvSpPr txBox="1"/>
          <p:nvPr/>
        </p:nvSpPr>
        <p:spPr>
          <a:xfrm>
            <a:off x="5603674" y="4146819"/>
            <a:ext cx="571012" cy="369332"/>
          </a:xfrm>
          <a:prstGeom prst="rect">
            <a:avLst/>
          </a:prstGeom>
          <a:noFill/>
        </p:spPr>
        <p:txBody>
          <a:bodyPr wrap="square" rtlCol="0">
            <a:spAutoFit/>
          </a:bodyPr>
          <a:lstStyle/>
          <a:p>
            <a:pPr algn="ctr"/>
            <a:r>
              <a:rPr lang="en-US" altLang="zh-CN"/>
              <a:t>4</a:t>
            </a:r>
            <a:endParaRPr lang="en-US" altLang="zh-CN"/>
          </a:p>
        </p:txBody>
      </p:sp>
      <p:cxnSp>
        <p:nvCxnSpPr>
          <p:cNvPr id="55" name="直接连接符 54"/>
          <p:cNvCxnSpPr/>
          <p:nvPr/>
        </p:nvCxnSpPr>
        <p:spPr>
          <a:xfrm flipV="1">
            <a:off x="5833281"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6" name="矩形 55"/>
          <p:cNvSpPr/>
          <p:nvPr/>
        </p:nvSpPr>
        <p:spPr>
          <a:xfrm>
            <a:off x="1173462" y="3926930"/>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温度</a:t>
            </a:r>
            <a:endParaRPr lang="en-US" altLang="zh-CN"/>
          </a:p>
        </p:txBody>
      </p:sp>
      <p:sp>
        <p:nvSpPr>
          <p:cNvPr id="57" name="矩形 56"/>
          <p:cNvSpPr/>
          <p:nvPr/>
        </p:nvSpPr>
        <p:spPr>
          <a:xfrm>
            <a:off x="1173462" y="4454728"/>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V</a:t>
            </a:r>
            <a:r>
              <a:rPr lang="en-US" altLang="zh-CN" baseline="-25000"/>
              <a:t>REFINT</a:t>
            </a:r>
            <a:endParaRPr lang="en-US" altLang="zh-CN" baseline="-25000"/>
          </a:p>
        </p:txBody>
      </p:sp>
      <p:sp>
        <p:nvSpPr>
          <p:cNvPr id="58" name="箭头: 上下 57"/>
          <p:cNvSpPr/>
          <p:nvPr/>
        </p:nvSpPr>
        <p:spPr>
          <a:xfrm>
            <a:off x="7179074" y="2602891"/>
            <a:ext cx="308674" cy="4054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p:cNvCxnSpPr/>
          <p:nvPr/>
        </p:nvCxnSpPr>
        <p:spPr>
          <a:xfrm>
            <a:off x="7422372" y="2801927"/>
            <a:ext cx="179040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5310508" y="1684327"/>
            <a:ext cx="39022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310508" y="1684327"/>
            <a:ext cx="0" cy="132835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4" name="文本框 73"/>
          <p:cNvSpPr txBox="1"/>
          <p:nvPr/>
        </p:nvSpPr>
        <p:spPr>
          <a:xfrm>
            <a:off x="6150769" y="1256114"/>
            <a:ext cx="571012" cy="369332"/>
          </a:xfrm>
          <a:prstGeom prst="rect">
            <a:avLst/>
          </a:prstGeom>
          <a:noFill/>
        </p:spPr>
        <p:txBody>
          <a:bodyPr wrap="square" rtlCol="0">
            <a:spAutoFit/>
          </a:bodyPr>
          <a:lstStyle/>
          <a:p>
            <a:pPr algn="ctr"/>
            <a:r>
              <a:rPr lang="en-US" altLang="zh-CN"/>
              <a:t>2</a:t>
            </a:r>
            <a:endParaRPr lang="en-US" altLang="zh-CN"/>
          </a:p>
        </p:txBody>
      </p:sp>
      <p:cxnSp>
        <p:nvCxnSpPr>
          <p:cNvPr id="75" name="直接连接符 74"/>
          <p:cNvCxnSpPr/>
          <p:nvPr/>
        </p:nvCxnSpPr>
        <p:spPr>
          <a:xfrm flipV="1">
            <a:off x="6346275" y="1592208"/>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76" name="直接箭头连接符 75"/>
          <p:cNvCxnSpPr/>
          <p:nvPr/>
        </p:nvCxnSpPr>
        <p:spPr>
          <a:xfrm flipV="1">
            <a:off x="4440143"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5230558"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590754" y="4625951"/>
            <a:ext cx="942309" cy="369332"/>
          </a:xfrm>
          <a:prstGeom prst="rect">
            <a:avLst/>
          </a:prstGeom>
          <a:noFill/>
        </p:spPr>
        <p:txBody>
          <a:bodyPr wrap="square" rtlCol="0">
            <a:spAutoFit/>
          </a:bodyPr>
          <a:lstStyle/>
          <a:p>
            <a:pPr algn="ctr"/>
            <a:r>
              <a:rPr lang="en-US" altLang="zh-CN"/>
              <a:t>START</a:t>
            </a:r>
            <a:endParaRPr lang="en-US" altLang="zh-CN"/>
          </a:p>
        </p:txBody>
      </p:sp>
      <p:sp>
        <p:nvSpPr>
          <p:cNvPr id="80" name="文本框 79"/>
          <p:cNvSpPr txBox="1"/>
          <p:nvPr/>
        </p:nvSpPr>
        <p:spPr>
          <a:xfrm>
            <a:off x="5191666" y="4625951"/>
            <a:ext cx="942309" cy="369332"/>
          </a:xfrm>
          <a:prstGeom prst="rect">
            <a:avLst/>
          </a:prstGeom>
          <a:noFill/>
        </p:spPr>
        <p:txBody>
          <a:bodyPr wrap="square" rtlCol="0">
            <a:spAutoFit/>
          </a:bodyPr>
          <a:lstStyle/>
          <a:p>
            <a:pPr algn="ctr"/>
            <a:r>
              <a:rPr lang="en-US" altLang="zh-CN"/>
              <a:t>CLOCK</a:t>
            </a:r>
            <a:endParaRPr lang="en-US" altLang="zh-CN"/>
          </a:p>
        </p:txBody>
      </p:sp>
      <p:sp>
        <p:nvSpPr>
          <p:cNvPr id="81" name="文本框 80"/>
          <p:cNvSpPr txBox="1"/>
          <p:nvPr/>
        </p:nvSpPr>
        <p:spPr>
          <a:xfrm>
            <a:off x="4550439" y="2537259"/>
            <a:ext cx="942309" cy="369332"/>
          </a:xfrm>
          <a:prstGeom prst="rect">
            <a:avLst/>
          </a:prstGeom>
          <a:noFill/>
        </p:spPr>
        <p:txBody>
          <a:bodyPr wrap="square" rtlCol="0">
            <a:spAutoFit/>
          </a:bodyPr>
          <a:lstStyle/>
          <a:p>
            <a:pPr algn="ctr"/>
            <a:r>
              <a:rPr lang="en-US" altLang="zh-CN"/>
              <a:t>EOC</a:t>
            </a:r>
            <a:endParaRPr lang="en-US" altLang="zh-CN"/>
          </a:p>
        </p:txBody>
      </p:sp>
      <p:cxnSp>
        <p:nvCxnSpPr>
          <p:cNvPr id="82" name="直接箭头连接符 81"/>
          <p:cNvCxnSpPr>
            <a:stCxn id="30" idx="3"/>
          </p:cNvCxnSpPr>
          <p:nvPr/>
        </p:nvCxnSpPr>
        <p:spPr>
          <a:xfrm flipV="1">
            <a:off x="2039223" y="319733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2060032" y="2794262"/>
            <a:ext cx="571012" cy="369332"/>
          </a:xfrm>
          <a:prstGeom prst="rect">
            <a:avLst/>
          </a:prstGeom>
          <a:noFill/>
        </p:spPr>
        <p:txBody>
          <a:bodyPr wrap="square" rtlCol="0">
            <a:spAutoFit/>
          </a:bodyPr>
          <a:lstStyle/>
          <a:p>
            <a:pPr algn="ctr"/>
            <a:r>
              <a:rPr lang="en-US" altLang="zh-CN"/>
              <a:t>16</a:t>
            </a:r>
            <a:endParaRPr lang="en-US" altLang="zh-CN"/>
          </a:p>
        </p:txBody>
      </p:sp>
      <p:cxnSp>
        <p:nvCxnSpPr>
          <p:cNvPr id="84" name="直接连接符 83"/>
          <p:cNvCxnSpPr/>
          <p:nvPr/>
        </p:nvCxnSpPr>
        <p:spPr>
          <a:xfrm flipV="1">
            <a:off x="2242639" y="3101113"/>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87" name="直接箭头连接符 86"/>
          <p:cNvCxnSpPr/>
          <p:nvPr/>
        </p:nvCxnSpPr>
        <p:spPr>
          <a:xfrm>
            <a:off x="2039223" y="4122813"/>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2039223" y="464726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命名规则</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614101" y="918196"/>
            <a:ext cx="4963798" cy="576873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输入通道</a:t>
            </a:r>
            <a:endParaRPr lang="zh-CN" altLang="en-US" sz="3200">
              <a:latin typeface="等线" panose="02010600030101010101" pitchFamily="2" charset="-122"/>
              <a:ea typeface="等线" panose="02010600030101010101" pitchFamily="2" charset="-122"/>
            </a:endParaRPr>
          </a:p>
        </p:txBody>
      </p:sp>
      <p:graphicFrame>
        <p:nvGraphicFramePr>
          <p:cNvPr id="2" name="表格 2"/>
          <p:cNvGraphicFramePr>
            <a:graphicFrameLocks noGrp="1"/>
          </p:cNvGraphicFramePr>
          <p:nvPr/>
        </p:nvGraphicFramePr>
        <p:xfrm>
          <a:off x="3216000" y="899286"/>
          <a:ext cx="5760000" cy="5490228"/>
        </p:xfrm>
        <a:graphic>
          <a:graphicData uri="http://schemas.openxmlformats.org/drawingml/2006/table">
            <a:tbl>
              <a:tblPr firstRow="1" bandRow="1">
                <a:tableStyleId>{93296810-A885-4BE3-A3E7-6D5BEEA58F35}</a:tableStyleId>
              </a:tblPr>
              <a:tblGrid>
                <a:gridCol w="1440000"/>
                <a:gridCol w="1440000"/>
                <a:gridCol w="1440000"/>
                <a:gridCol w="1440000"/>
              </a:tblGrid>
              <a:tr h="288138">
                <a:tc>
                  <a:txBody>
                    <a:bodyPr/>
                    <a:lstStyle/>
                    <a:p>
                      <a:pPr algn="ctr"/>
                      <a:r>
                        <a:rPr lang="zh-CN" altLang="en-US" sz="1200"/>
                        <a:t>通道</a:t>
                      </a:r>
                      <a:endParaRPr lang="zh-CN" altLang="en-US" sz="1200"/>
                    </a:p>
                  </a:txBody>
                  <a:tcPr anchor="ctr"/>
                </a:tc>
                <a:tc>
                  <a:txBody>
                    <a:bodyPr/>
                    <a:lstStyle/>
                    <a:p>
                      <a:pPr algn="ctr"/>
                      <a:r>
                        <a:rPr lang="en-US" altLang="zh-CN" sz="1200"/>
                        <a:t>ADC1</a:t>
                      </a:r>
                      <a:endParaRPr lang="zh-CN" altLang="en-US" sz="1200"/>
                    </a:p>
                  </a:txBody>
                  <a:tcPr anchor="ctr"/>
                </a:tc>
                <a:tc>
                  <a:txBody>
                    <a:bodyPr/>
                    <a:lstStyle/>
                    <a:p>
                      <a:pPr algn="ctr"/>
                      <a:r>
                        <a:rPr lang="en-US" altLang="zh-CN" sz="1200"/>
                        <a:t>ADC2</a:t>
                      </a:r>
                      <a:endParaRPr lang="zh-CN" altLang="en-US" sz="1200"/>
                    </a:p>
                  </a:txBody>
                  <a:tcPr anchor="ctr"/>
                </a:tc>
                <a:tc>
                  <a:txBody>
                    <a:bodyPr/>
                    <a:lstStyle/>
                    <a:p>
                      <a:pPr algn="ctr"/>
                      <a:r>
                        <a:rPr lang="en-US" altLang="zh-CN" sz="1200"/>
                        <a:t>ADC3</a:t>
                      </a:r>
                      <a:endParaRPr lang="zh-CN" altLang="en-US" sz="1200"/>
                    </a:p>
                  </a:txBody>
                  <a:tcPr anchor="ctr"/>
                </a:tc>
              </a:tr>
              <a:tr h="289056">
                <a:tc>
                  <a:txBody>
                    <a:bodyPr/>
                    <a:lstStyle/>
                    <a:p>
                      <a:pPr algn="ctr"/>
                      <a:r>
                        <a:rPr lang="zh-CN" altLang="en-US" sz="1200"/>
                        <a:t>通道</a:t>
                      </a:r>
                      <a:r>
                        <a:rPr lang="en-US" altLang="zh-CN" sz="1200"/>
                        <a:t>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r>
              <a:tr h="288138">
                <a:tc>
                  <a:txBody>
                    <a:bodyPr/>
                    <a:lstStyle/>
                    <a:p>
                      <a:pPr algn="ctr"/>
                      <a:r>
                        <a:rPr lang="zh-CN" altLang="en-US" sz="1200"/>
                        <a:t>通道</a:t>
                      </a:r>
                      <a:r>
                        <a:rPr lang="en-US" altLang="zh-CN" sz="1200"/>
                        <a:t>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r>
              <a:tr h="289056">
                <a:tc>
                  <a:txBody>
                    <a:bodyPr/>
                    <a:lstStyle/>
                    <a:p>
                      <a:pPr algn="ctr"/>
                      <a:r>
                        <a:rPr lang="zh-CN" altLang="en-US" sz="1200"/>
                        <a:t>通道</a:t>
                      </a:r>
                      <a:r>
                        <a:rPr lang="en-US" altLang="zh-CN" sz="1200"/>
                        <a:t>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r>
              <a:tr h="289056">
                <a:tc>
                  <a:txBody>
                    <a:bodyPr/>
                    <a:lstStyle/>
                    <a:p>
                      <a:pPr algn="ctr"/>
                      <a:r>
                        <a:rPr lang="zh-CN" altLang="en-US" sz="1200"/>
                        <a:t>通道</a:t>
                      </a:r>
                      <a:r>
                        <a:rPr lang="en-US" altLang="zh-CN" sz="1200"/>
                        <a:t>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PF6</a:t>
                      </a:r>
                      <a:endParaRPr lang="zh-CN" altLang="en-US" sz="1200"/>
                    </a:p>
                  </a:txBody>
                  <a:tcPr anchor="ctr"/>
                </a:tc>
              </a:tr>
              <a:tr h="289056">
                <a:tc>
                  <a:txBody>
                    <a:bodyPr/>
                    <a:lstStyle/>
                    <a:p>
                      <a:pPr algn="ctr"/>
                      <a:r>
                        <a:rPr lang="zh-CN" altLang="en-US" sz="1200"/>
                        <a:t>通道</a:t>
                      </a:r>
                      <a:r>
                        <a:rPr lang="en-US" altLang="zh-CN" sz="1200"/>
                        <a:t>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PF7</a:t>
                      </a:r>
                      <a:endParaRPr lang="zh-CN" altLang="en-US" sz="1200"/>
                    </a:p>
                  </a:txBody>
                  <a:tcPr anchor="ctr"/>
                </a:tc>
              </a:tr>
              <a:tr h="289056">
                <a:tc>
                  <a:txBody>
                    <a:bodyPr/>
                    <a:lstStyle/>
                    <a:p>
                      <a:pPr algn="ctr"/>
                      <a:r>
                        <a:rPr lang="zh-CN" altLang="en-US" sz="1200"/>
                        <a:t>通道</a:t>
                      </a:r>
                      <a:r>
                        <a:rPr lang="en-US" altLang="zh-CN" sz="1200"/>
                        <a:t>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PF8</a:t>
                      </a:r>
                      <a:endParaRPr lang="zh-CN" altLang="en-US" sz="1200"/>
                    </a:p>
                  </a:txBody>
                  <a:tcPr anchor="ctr"/>
                </a:tc>
              </a:tr>
              <a:tr h="289056">
                <a:tc>
                  <a:txBody>
                    <a:bodyPr/>
                    <a:lstStyle/>
                    <a:p>
                      <a:pPr algn="ctr"/>
                      <a:r>
                        <a:rPr lang="zh-CN" altLang="en-US" sz="1200"/>
                        <a:t>通道</a:t>
                      </a:r>
                      <a:r>
                        <a:rPr lang="en-US" altLang="zh-CN" sz="1200"/>
                        <a:t>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PF9</a:t>
                      </a:r>
                      <a:endParaRPr lang="zh-CN" altLang="en-US" sz="1200"/>
                    </a:p>
                  </a:txBody>
                  <a:tcPr anchor="ctr"/>
                </a:tc>
              </a:tr>
              <a:tr h="289056">
                <a:tc>
                  <a:txBody>
                    <a:bodyPr/>
                    <a:lstStyle/>
                    <a:p>
                      <a:pPr algn="ctr"/>
                      <a:r>
                        <a:rPr lang="zh-CN" altLang="en-US" sz="1200"/>
                        <a:t>通道</a:t>
                      </a:r>
                      <a:r>
                        <a:rPr lang="en-US" altLang="zh-CN" sz="1200"/>
                        <a:t>8</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PF10</a:t>
                      </a:r>
                      <a:endParaRPr lang="zh-CN" altLang="en-US" sz="1200"/>
                    </a:p>
                  </a:txBody>
                  <a:tcPr anchor="ctr"/>
                </a:tc>
              </a:tr>
              <a:tr h="289056">
                <a:tc>
                  <a:txBody>
                    <a:bodyPr/>
                    <a:lstStyle/>
                    <a:p>
                      <a:pPr algn="ctr"/>
                      <a:r>
                        <a:rPr lang="zh-CN" altLang="en-US" sz="1200"/>
                        <a:t>通道</a:t>
                      </a:r>
                      <a:r>
                        <a:rPr lang="en-US" altLang="zh-CN" sz="1200"/>
                        <a:t>9</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endParaRPr lang="zh-CN" altLang="en-US" sz="1200"/>
                    </a:p>
                  </a:txBody>
                  <a:tcPr anchor="ctr"/>
                </a:tc>
              </a:tr>
              <a:tr h="289056">
                <a:tc>
                  <a:txBody>
                    <a:bodyPr/>
                    <a:lstStyle/>
                    <a:p>
                      <a:pPr algn="ctr"/>
                      <a:r>
                        <a:rPr lang="zh-CN" altLang="en-US" sz="1200"/>
                        <a:t>通道</a:t>
                      </a:r>
                      <a:r>
                        <a:rPr lang="en-US" altLang="zh-CN" sz="1200"/>
                        <a:t>10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r>
              <a:tr h="289056">
                <a:tc>
                  <a:txBody>
                    <a:bodyPr/>
                    <a:lstStyle/>
                    <a:p>
                      <a:pPr algn="ctr"/>
                      <a:r>
                        <a:rPr lang="zh-CN" altLang="en-US" sz="1200"/>
                        <a:t>通道</a:t>
                      </a:r>
                      <a:r>
                        <a:rPr lang="en-US" altLang="zh-CN" sz="1200"/>
                        <a:t>11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r>
              <a:tr h="289056">
                <a:tc>
                  <a:txBody>
                    <a:bodyPr/>
                    <a:lstStyle/>
                    <a:p>
                      <a:pPr algn="ctr"/>
                      <a:r>
                        <a:rPr lang="zh-CN" altLang="en-US" sz="1200"/>
                        <a:t>通道</a:t>
                      </a:r>
                      <a:r>
                        <a:rPr lang="en-US" altLang="zh-CN" sz="1200"/>
                        <a:t>12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r>
              <a:tr h="289056">
                <a:tc>
                  <a:txBody>
                    <a:bodyPr/>
                    <a:lstStyle/>
                    <a:p>
                      <a:pPr algn="ctr"/>
                      <a:r>
                        <a:rPr lang="zh-CN" altLang="en-US" sz="1200"/>
                        <a:t>通道</a:t>
                      </a:r>
                      <a:r>
                        <a:rPr lang="en-US" altLang="zh-CN" sz="1200"/>
                        <a:t>13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r>
              <a:tr h="289056">
                <a:tc>
                  <a:txBody>
                    <a:bodyPr/>
                    <a:lstStyle/>
                    <a:p>
                      <a:pPr algn="ctr"/>
                      <a:r>
                        <a:rPr lang="zh-CN" altLang="en-US" sz="1200"/>
                        <a:t>通道</a:t>
                      </a:r>
                      <a:r>
                        <a:rPr lang="en-US" altLang="zh-CN" sz="1200"/>
                        <a:t>14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endParaRPr lang="zh-CN" altLang="en-US" sz="1200"/>
                    </a:p>
                  </a:txBody>
                  <a:tcPr anchor="ctr"/>
                </a:tc>
              </a:tr>
              <a:tr h="289056">
                <a:tc>
                  <a:txBody>
                    <a:bodyPr/>
                    <a:lstStyle/>
                    <a:p>
                      <a:pPr algn="ctr"/>
                      <a:r>
                        <a:rPr lang="zh-CN" altLang="en-US" sz="1200"/>
                        <a:t>通道</a:t>
                      </a:r>
                      <a:r>
                        <a:rPr lang="en-US" altLang="zh-CN" sz="1200"/>
                        <a:t>15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16</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温度传感器</a:t>
                      </a:r>
                      <a:endParaRPr lang="zh-CN" altLang="en-US" sz="1200"/>
                    </a:p>
                  </a:txBody>
                  <a:tcPr anchor="ctr"/>
                </a:tc>
                <a:tc>
                  <a:txBody>
                    <a:bodyPr/>
                    <a:lstStyle/>
                    <a:p>
                      <a:pPr algn="ctr"/>
                      <a:endParaRPr lang="zh-CN" altLang="en-US" sz="1200"/>
                    </a:p>
                  </a:txBody>
                  <a:tcPr anchor="ctr"/>
                </a:tc>
                <a:tc>
                  <a:txBody>
                    <a:bodyPr/>
                    <a:lstStyle/>
                    <a:p>
                      <a:pPr algn="ct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17</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内部参考电压</a:t>
                      </a:r>
                      <a:endParaRPr lang="zh-CN" altLang="en-US" sz="1200"/>
                    </a:p>
                  </a:txBody>
                  <a:tcPr anchor="ctr"/>
                </a:tc>
                <a:tc>
                  <a:txBody>
                    <a:bodyPr/>
                    <a:lstStyle/>
                    <a:p>
                      <a:pPr algn="ctr"/>
                      <a:endParaRPr lang="zh-CN" altLang="en-US" sz="1200"/>
                    </a:p>
                  </a:txBody>
                  <a:tcPr anchor="ctr"/>
                </a:tc>
                <a:tc>
                  <a:txBody>
                    <a:bodyPr/>
                    <a:lstStyle/>
                    <a:p>
                      <a:pPr algn="ctr"/>
                      <a:endParaRPr lang="zh-CN" altLang="en-US" sz="1200"/>
                    </a:p>
                  </a:txBody>
                  <a:tcPr anchor="ct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5"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7" name="表格 2"/>
          <p:cNvGraphicFramePr>
            <a:graphicFrameLocks noGrp="1"/>
          </p:cNvGraphicFramePr>
          <p:nvPr/>
        </p:nvGraphicFramePr>
        <p:xfrm>
          <a:off x="3016090"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sp>
        <p:nvSpPr>
          <p:cNvPr id="8" name="矩形 7"/>
          <p:cNvSpPr/>
          <p:nvPr/>
        </p:nvSpPr>
        <p:spPr>
          <a:xfrm>
            <a:off x="3205512"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单次转换，非扫描模式</a:t>
            </a:r>
            <a:endParaRPr lang="en-US" altLang="zh-CN" sz="2800"/>
          </a:p>
        </p:txBody>
      </p:sp>
      <p:cxnSp>
        <p:nvCxnSpPr>
          <p:cNvPr id="10" name="直接箭头连接符 9"/>
          <p:cNvCxnSpPr>
            <a:stCxn id="8" idx="2"/>
            <a:endCxn id="7" idx="0"/>
          </p:cNvCxnSpPr>
          <p:nvPr/>
        </p:nvCxnSpPr>
        <p:spPr>
          <a:xfrm>
            <a:off x="3736090"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3898"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6090"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4476"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20356"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sp>
        <p:nvSpPr>
          <p:cNvPr id="25" name="矩形 24"/>
          <p:cNvSpPr/>
          <p:nvPr/>
        </p:nvSpPr>
        <p:spPr>
          <a:xfrm>
            <a:off x="7709778"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p:cNvCxnSpPr>
            <a:stCxn id="25" idx="2"/>
            <a:endCxn id="24" idx="0"/>
          </p:cNvCxnSpPr>
          <p:nvPr/>
        </p:nvCxnSpPr>
        <p:spPr>
          <a:xfrm>
            <a:off x="8240356"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08164"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60356"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8742"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sp>
        <p:nvSpPr>
          <p:cNvPr id="8" name="矩形 7"/>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连续转换，非扫描模式</a:t>
            </a:r>
            <a:endParaRPr lang="en-US" altLang="zh-CN" sz="2800"/>
          </a:p>
        </p:txBody>
      </p:sp>
      <p:cxnSp>
        <p:nvCxnSpPr>
          <p:cNvPr id="10" name="直接箭头连接符 9"/>
          <p:cNvCxnSpPr>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7"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9"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5"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5"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sp>
        <p:nvSpPr>
          <p:cNvPr id="27" name="矩形 26"/>
          <p:cNvSpPr/>
          <p:nvPr/>
        </p:nvSpPr>
        <p:spPr>
          <a:xfrm>
            <a:off x="9105363"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5"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1"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31675" y="3509010"/>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6299202" y="1185334"/>
            <a:ext cx="0" cy="232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p:cNvCxnSpPr>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2"/>
          </p:cNvCxnSpPr>
          <p:nvPr/>
        </p:nvCxnSpPr>
        <p:spPr>
          <a:xfrm>
            <a:off x="5131675"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635941"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10231007" y="3247400"/>
            <a:ext cx="979142" cy="523220"/>
          </a:xfrm>
          <a:prstGeom prst="rect">
            <a:avLst/>
          </a:prstGeom>
          <a:noFill/>
        </p:spPr>
        <p:txBody>
          <a:bodyPr wrap="square" rtlCol="0">
            <a:spAutoFit/>
          </a:bodyPr>
          <a:lstStyle/>
          <a:p>
            <a:pPr algn="ctr"/>
            <a:r>
              <a:rPr lang="en-US" altLang="zh-CN" sz="2800"/>
              <a:t>…</a:t>
            </a:r>
            <a:endParaRPr lang="en-US" altLang="zh-CN" sz="2800"/>
          </a:p>
        </p:txBody>
      </p:sp>
      <p:cxnSp>
        <p:nvCxnSpPr>
          <p:cNvPr id="45" name="直接箭头连接符 44"/>
          <p:cNvCxnSpPr/>
          <p:nvPr/>
        </p:nvCxnSpPr>
        <p:spPr>
          <a:xfrm flipV="1">
            <a:off x="9635941" y="3504681"/>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32"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8"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sp>
        <p:nvSpPr>
          <p:cNvPr id="8" name="矩形 7"/>
          <p:cNvSpPr/>
          <p:nvPr/>
        </p:nvSpPr>
        <p:spPr>
          <a:xfrm>
            <a:off x="3202710"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单次转换，扫描模式</a:t>
            </a:r>
            <a:endParaRPr lang="en-US" altLang="zh-CN" sz="2800"/>
          </a:p>
        </p:txBody>
      </p:sp>
      <p:cxnSp>
        <p:nvCxnSpPr>
          <p:cNvPr id="10" name="直接箭头连接符 9"/>
          <p:cNvCxnSpPr>
            <a:stCxn id="8" idx="2"/>
            <a:endCxn id="7" idx="0"/>
          </p:cNvCxnSpPr>
          <p:nvPr/>
        </p:nvCxnSpPr>
        <p:spPr>
          <a:xfrm>
            <a:off x="3733288"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6"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8"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4"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4"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sp>
        <p:nvSpPr>
          <p:cNvPr id="25" name="矩形 24"/>
          <p:cNvSpPr/>
          <p:nvPr/>
        </p:nvSpPr>
        <p:spPr>
          <a:xfrm>
            <a:off x="7706976"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p:cNvCxnSpPr>
            <a:stCxn id="25" idx="2"/>
            <a:endCxn id="24" idx="0"/>
          </p:cNvCxnSpPr>
          <p:nvPr/>
        </p:nvCxnSpPr>
        <p:spPr>
          <a:xfrm>
            <a:off x="8237554"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05362"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4"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0"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endParaRPr lang="en-US" altLang="zh-CN" sz="1600"/>
          </a:p>
        </p:txBody>
      </p:sp>
      <p:graphicFrame>
        <p:nvGraphicFramePr>
          <p:cNvPr id="20"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1"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sp>
        <p:nvSpPr>
          <p:cNvPr id="8" name="矩形 7"/>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连续转换，扫描模式</a:t>
            </a:r>
            <a:endParaRPr lang="en-US" altLang="zh-CN" sz="2800"/>
          </a:p>
        </p:txBody>
      </p:sp>
      <p:cxnSp>
        <p:nvCxnSpPr>
          <p:cNvPr id="10" name="直接箭头连接符 9"/>
          <p:cNvCxnSpPr>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5"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tr>
            </a:tbl>
          </a:graphicData>
        </a:graphic>
      </p:graphicFrame>
      <p:sp>
        <p:nvSpPr>
          <p:cNvPr id="27" name="矩形 26"/>
          <p:cNvSpPr/>
          <p:nvPr/>
        </p:nvSpPr>
        <p:spPr>
          <a:xfrm>
            <a:off x="9105363"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5"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1"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31675" y="5346277"/>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6299202" y="1185334"/>
            <a:ext cx="0" cy="41609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p:cNvCxnSpPr>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2"/>
          </p:cNvCxnSpPr>
          <p:nvPr/>
        </p:nvCxnSpPr>
        <p:spPr>
          <a:xfrm>
            <a:off x="5131675"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635941"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10231007" y="5084667"/>
            <a:ext cx="979142" cy="523220"/>
          </a:xfrm>
          <a:prstGeom prst="rect">
            <a:avLst/>
          </a:prstGeom>
          <a:noFill/>
        </p:spPr>
        <p:txBody>
          <a:bodyPr wrap="square" rtlCol="0">
            <a:spAutoFit/>
          </a:bodyPr>
          <a:lstStyle/>
          <a:p>
            <a:pPr algn="ctr"/>
            <a:r>
              <a:rPr lang="en-US" altLang="zh-CN" sz="2800"/>
              <a:t>…</a:t>
            </a:r>
            <a:endParaRPr lang="en-US" altLang="zh-CN" sz="2800"/>
          </a:p>
        </p:txBody>
      </p:sp>
      <p:cxnSp>
        <p:nvCxnSpPr>
          <p:cNvPr id="45" name="直接箭头连接符 44"/>
          <p:cNvCxnSpPr/>
          <p:nvPr/>
        </p:nvCxnSpPr>
        <p:spPr>
          <a:xfrm flipV="1">
            <a:off x="9635941" y="5341948"/>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左大括号 32"/>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endParaRPr lang="en-US" altLang="zh-CN" sz="1600"/>
          </a:p>
        </p:txBody>
      </p:sp>
      <p:graphicFrame>
        <p:nvGraphicFramePr>
          <p:cNvPr id="26"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32"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触发控制</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886341" y="1728999"/>
            <a:ext cx="10419317" cy="376868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数据对齐</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数据右对齐：</a:t>
            </a:r>
            <a:endParaRPr lang="en-US" altLang="zh-CN" sz="2800"/>
          </a:p>
        </p:txBody>
      </p:sp>
      <p:pic>
        <p:nvPicPr>
          <p:cNvPr id="2" name="图片 1"/>
          <p:cNvPicPr>
            <a:picLocks noChangeAspect="1"/>
          </p:cNvPicPr>
          <p:nvPr/>
        </p:nvPicPr>
        <p:blipFill>
          <a:blip r:embed="rId1"/>
          <a:stretch>
            <a:fillRect/>
          </a:stretch>
        </p:blipFill>
        <p:spPr>
          <a:xfrm>
            <a:off x="1661765" y="2106348"/>
            <a:ext cx="8552381" cy="714286"/>
          </a:xfrm>
          <a:prstGeom prst="rect">
            <a:avLst/>
          </a:prstGeom>
        </p:spPr>
      </p:pic>
      <p:pic>
        <p:nvPicPr>
          <p:cNvPr id="3" name="图片 2"/>
          <p:cNvPicPr>
            <a:picLocks noChangeAspect="1"/>
          </p:cNvPicPr>
          <p:nvPr/>
        </p:nvPicPr>
        <p:blipFill>
          <a:blip r:embed="rId2"/>
          <a:stretch>
            <a:fillRect/>
          </a:stretch>
        </p:blipFill>
        <p:spPr>
          <a:xfrm>
            <a:off x="1661764" y="4037366"/>
            <a:ext cx="8552381" cy="723810"/>
          </a:xfrm>
          <a:prstGeom prst="rect">
            <a:avLst/>
          </a:prstGeom>
        </p:spPr>
      </p:pic>
      <p:sp>
        <p:nvSpPr>
          <p:cNvPr id="7" name="文本框 6"/>
          <p:cNvSpPr txBox="1"/>
          <p:nvPr/>
        </p:nvSpPr>
        <p:spPr>
          <a:xfrm>
            <a:off x="570963" y="3167390"/>
            <a:ext cx="11050073" cy="523220"/>
          </a:xfrm>
          <a:prstGeom prst="rect">
            <a:avLst/>
          </a:prstGeom>
          <a:noFill/>
        </p:spPr>
        <p:txBody>
          <a:bodyPr wrap="square" rtlCol="0">
            <a:spAutoFit/>
          </a:bodyPr>
          <a:lstStyle/>
          <a:p>
            <a:pPr marL="457200" indent="-457200">
              <a:buFont typeface="Arial" panose="02080604020202020204" pitchFamily="34" charset="0"/>
              <a:buChar char="•"/>
            </a:pPr>
            <a:r>
              <a:rPr lang="zh-CN" altLang="en-US" sz="2800"/>
              <a:t>数据左对齐：</a:t>
            </a:r>
            <a:endParaRPr lang="en-US" altLang="zh-CN" sz="2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转换时间</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AD</a:t>
            </a:r>
            <a:r>
              <a:rPr lang="zh-CN" altLang="en-US" sz="2800"/>
              <a:t>转换的步骤：采样，保持，量化，编码</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en-US" altLang="zh-CN" sz="2800"/>
              <a:t>STM32</a:t>
            </a:r>
            <a:r>
              <a:rPr lang="zh-CN" altLang="en-US" sz="2800"/>
              <a:t> </a:t>
            </a:r>
            <a:r>
              <a:rPr lang="en-US" altLang="zh-CN" sz="2800"/>
              <a:t>ADC</a:t>
            </a:r>
            <a:r>
              <a:rPr lang="zh-CN" altLang="en-US" sz="2800"/>
              <a:t>的总转换时间为：</a:t>
            </a:r>
            <a:endParaRPr lang="en-US" altLang="zh-CN" sz="2800"/>
          </a:p>
          <a:p>
            <a:r>
              <a:rPr lang="en-US" altLang="zh-CN" sz="2800"/>
              <a:t>	T</a:t>
            </a:r>
            <a:r>
              <a:rPr lang="en-US" altLang="zh-CN" sz="2800" baseline="-25000"/>
              <a:t>CONV</a:t>
            </a:r>
            <a:r>
              <a:rPr lang="en-US" altLang="zh-CN" sz="2800"/>
              <a:t> = </a:t>
            </a:r>
            <a:r>
              <a:rPr lang="zh-CN" altLang="en-US" sz="2800"/>
              <a:t>采样时间 </a:t>
            </a:r>
            <a:r>
              <a:rPr lang="en-US" altLang="zh-CN" sz="2800"/>
              <a:t>+ 12.5</a:t>
            </a:r>
            <a:r>
              <a:rPr lang="zh-CN" altLang="en-US" sz="2800"/>
              <a:t>个</a:t>
            </a:r>
            <a:r>
              <a:rPr lang="en-US" altLang="zh-CN" sz="2800"/>
              <a:t>ADC</a:t>
            </a:r>
            <a:r>
              <a:rPr lang="zh-CN" altLang="en-US" sz="2800"/>
              <a:t>周期</a:t>
            </a:r>
            <a:endParaRPr lang="en-US" altLang="zh-CN" sz="2800"/>
          </a:p>
          <a:p>
            <a:endParaRPr lang="en-US" altLang="zh-CN" sz="2800"/>
          </a:p>
          <a:p>
            <a:pPr marL="457200" indent="-457200">
              <a:buFont typeface="Arial" panose="02080604020202020204" pitchFamily="34" charset="0"/>
              <a:buChar char="•"/>
            </a:pPr>
            <a:r>
              <a:rPr lang="zh-CN" altLang="en-US" sz="2800"/>
              <a:t>例如：当</a:t>
            </a:r>
            <a:r>
              <a:rPr lang="en-US" altLang="zh-CN" sz="2800"/>
              <a:t>ADCCLK=14MHz</a:t>
            </a:r>
            <a:r>
              <a:rPr lang="zh-CN" altLang="en-US" sz="2800"/>
              <a:t>，采样时间为</a:t>
            </a:r>
            <a:r>
              <a:rPr lang="en-US" altLang="zh-CN" sz="2800"/>
              <a:t>1.5</a:t>
            </a:r>
            <a:r>
              <a:rPr lang="zh-CN" altLang="en-US" sz="2800"/>
              <a:t>个</a:t>
            </a:r>
            <a:r>
              <a:rPr lang="en-US" altLang="zh-CN" sz="2800"/>
              <a:t>ADC</a:t>
            </a:r>
            <a:r>
              <a:rPr lang="zh-CN" altLang="en-US" sz="2800"/>
              <a:t>周期</a:t>
            </a:r>
            <a:endParaRPr lang="zh-CN" altLang="en-US" sz="2800"/>
          </a:p>
          <a:p>
            <a:r>
              <a:rPr lang="en-US" altLang="zh-CN" sz="2800"/>
              <a:t>	T</a:t>
            </a:r>
            <a:r>
              <a:rPr lang="en-US" altLang="zh-CN" sz="2800" baseline="-25000"/>
              <a:t>CONV</a:t>
            </a:r>
            <a:r>
              <a:rPr lang="en-US" altLang="zh-CN" sz="2800"/>
              <a:t> = 1.5 + 12.5 = 14</a:t>
            </a:r>
            <a:r>
              <a:rPr lang="zh-CN" altLang="en-US" sz="2800"/>
              <a:t>个</a:t>
            </a:r>
            <a:r>
              <a:rPr lang="en-US" altLang="zh-CN" sz="2800"/>
              <a:t>ADC</a:t>
            </a:r>
            <a:r>
              <a:rPr lang="zh-CN" altLang="en-US" sz="2800"/>
              <a:t>周期 </a:t>
            </a:r>
            <a:r>
              <a:rPr lang="en-US" altLang="zh-CN" sz="2800"/>
              <a:t>= 1μs</a:t>
            </a:r>
            <a:endParaRPr lang="en-US" altLang="zh-CN" sz="28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校准</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80604020202020204" pitchFamily="34" charset="0"/>
              <a:buChar char="•"/>
            </a:pPr>
            <a:r>
              <a:rPr lang="en-US" altLang="zh-CN" sz="2800"/>
              <a:t>ADC</a:t>
            </a:r>
            <a:r>
              <a:rPr lang="zh-CN" altLang="en-US" sz="2800"/>
              <a:t>有一个内置自校准模式。校准可大幅减小因内部电容器组的变化而造成的准精度误差。校准期间，在每个电容器上都会计算出一个误差修正码</a:t>
            </a:r>
            <a:r>
              <a:rPr lang="en-US" altLang="zh-CN" sz="2800"/>
              <a:t>(</a:t>
            </a:r>
            <a:r>
              <a:rPr lang="zh-CN" altLang="en-US" sz="2800"/>
              <a:t>数字值</a:t>
            </a:r>
            <a:r>
              <a:rPr lang="en-US" altLang="zh-CN" sz="2800"/>
              <a:t>)</a:t>
            </a:r>
            <a:r>
              <a:rPr lang="zh-CN" altLang="en-US" sz="2800"/>
              <a:t>，这个码用于消除在随后的转换中每个电容器上产生的误差</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zh-CN" altLang="en-US" sz="2800"/>
              <a:t>建议在每次上电后执行一次校准</a:t>
            </a:r>
            <a:endParaRPr lang="en-US" altLang="zh-CN" sz="2800"/>
          </a:p>
          <a:p>
            <a:pPr marL="457200" indent="-457200">
              <a:buFont typeface="Arial" panose="02080604020202020204" pitchFamily="34" charset="0"/>
              <a:buChar char="•"/>
            </a:pPr>
            <a:endParaRPr lang="en-US" altLang="zh-CN" sz="2800"/>
          </a:p>
          <a:p>
            <a:pPr marL="457200" indent="-457200">
              <a:buFont typeface="Arial" panose="02080604020202020204" pitchFamily="34" charset="0"/>
              <a:buChar char="•"/>
            </a:pPr>
            <a:r>
              <a:rPr lang="zh-CN" altLang="en-US" sz="2800"/>
              <a:t>启动校准前， </a:t>
            </a:r>
            <a:r>
              <a:rPr lang="en-US" altLang="zh-CN" sz="2800"/>
              <a:t>ADC</a:t>
            </a:r>
            <a:r>
              <a:rPr lang="zh-CN" altLang="en-US" sz="2800"/>
              <a:t>必须处于关电状态超过至少两个</a:t>
            </a:r>
            <a:r>
              <a:rPr lang="en-US" altLang="zh-CN" sz="2800"/>
              <a:t>ADC</a:t>
            </a:r>
            <a:r>
              <a:rPr lang="zh-CN" altLang="en-US" sz="2800"/>
              <a:t>时钟周期</a:t>
            </a:r>
            <a:endParaRPr lang="en-US" altLang="zh-CN" sz="28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710384" y="1768034"/>
            <a:ext cx="8771232" cy="3673211"/>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21624</Words>
  <Application>WPS 演示</Application>
  <PresentationFormat>宽屏</PresentationFormat>
  <Paragraphs>3949</Paragraphs>
  <Slides>207</Slides>
  <Notes>1</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2</vt:i4>
      </vt:variant>
      <vt:variant>
        <vt:lpstr>幻灯片标题</vt:lpstr>
      </vt:variant>
      <vt:variant>
        <vt:i4>207</vt:i4>
      </vt:variant>
    </vt:vector>
  </HeadingPairs>
  <TitlesOfParts>
    <vt:vector size="230" baseType="lpstr">
      <vt:lpstr>Arial</vt:lpstr>
      <vt:lpstr>SimSun</vt:lpstr>
      <vt:lpstr>Wingdings</vt:lpstr>
      <vt:lpstr>DejaVu Sans</vt:lpstr>
      <vt:lpstr>等线</vt:lpstr>
      <vt:lpstr>Noto Serif CJK HK SemiBold</vt:lpstr>
      <vt:lpstr>Microsoft YaHei</vt:lpstr>
      <vt:lpstr>Droid Sans Fallback</vt:lpstr>
      <vt:lpstr>Arial Unicode MS</vt:lpstr>
      <vt:lpstr>等线 Light</vt:lpstr>
      <vt:lpstr>Gubbi</vt:lpstr>
      <vt:lpstr>SimSun</vt:lpstr>
      <vt:lpstr>Noto Serif CJK SC</vt:lpstr>
      <vt:lpstr>Consolas</vt:lpstr>
      <vt:lpstr>Cambria Math</vt:lpstr>
      <vt:lpstr>DejaVu Math TeX Gyre</vt:lpstr>
      <vt:lpstr>等线</vt:lpstr>
      <vt:lpstr>等线</vt:lpstr>
      <vt:lpstr>Liberation Sans Narrow</vt:lpstr>
      <vt:lpstr>FreeSans</vt:lpstr>
      <vt:lpstr>Office 主题​​</vt:lpstr>
      <vt:lpstr>Visio.Drawing.6</vt:lpstr>
      <vt:lpstr>Visio.Drawing.6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World</dc:creator>
  <cp:lastModifiedBy>wei</cp:lastModifiedBy>
  <cp:revision>1451</cp:revision>
  <dcterms:created xsi:type="dcterms:W3CDTF">2025-10-12T06:33:24Z</dcterms:created>
  <dcterms:modified xsi:type="dcterms:W3CDTF">2025-10-12T06:33:24Z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0103BE3A3D115894B44BEB68EBDB5A55_42</vt:lpwstr>
  </property>
  <property fmtid="{D5CDD505-2E9C-101B-9397-08002B2CF9AE}" pid="3" name="KSOProductBuildVer">
    <vt:lpwstr>2052-12.1.2.22550</vt:lpwstr>
  </property>
</Properties>
</file>